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4" r:id="rId3"/>
    <p:sldId id="291" r:id="rId4"/>
    <p:sldId id="258" r:id="rId5"/>
    <p:sldId id="259" r:id="rId6"/>
    <p:sldId id="276" r:id="rId7"/>
    <p:sldId id="277" r:id="rId8"/>
    <p:sldId id="274" r:id="rId9"/>
    <p:sldId id="260" r:id="rId10"/>
    <p:sldId id="289" r:id="rId11"/>
    <p:sldId id="292" r:id="rId12"/>
    <p:sldId id="261" r:id="rId13"/>
    <p:sldId id="282" r:id="rId14"/>
    <p:sldId id="287" r:id="rId15"/>
    <p:sldId id="262" r:id="rId16"/>
    <p:sldId id="265" r:id="rId17"/>
    <p:sldId id="272" r:id="rId18"/>
    <p:sldId id="283" r:id="rId19"/>
    <p:sldId id="268" r:id="rId20"/>
    <p:sldId id="269" r:id="rId21"/>
    <p:sldId id="288" r:id="rId22"/>
    <p:sldId id="293" r:id="rId23"/>
    <p:sldId id="280" r:id="rId24"/>
    <p:sldId id="290" r:id="rId25"/>
    <p:sldId id="271" r:id="rId26"/>
    <p:sldId id="270"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13FCFE-221B-3B4B-BB14-7EB76921C48F}" v="103" dt="2022-03-16T09:50:37.50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p:restoredTop sz="96186"/>
  </p:normalViewPr>
  <p:slideViewPr>
    <p:cSldViewPr snapToGrid="0" snapToObjects="1">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BK%20Graub&#252;nden\Documents\00%20SBK%20GR%20Aktuell\Comatic%20SBK%20GR%20Buchhaltung\Buchhaltung\Fibu%202021\Auswertungen%20Jahresabschluss%20inkl.%20Infos%20an%20VS%20&amp;%20HV\HV\ER%202021%20Zusammengefas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BK%20Graub&#252;nden\Documents\00%20SBK%20GR%20Aktuell\HV%202022\Unterlagen%20f&#252;r%20Homepage\BILANZ%202021%20Zusammengefas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de-CH" dirty="0"/>
              <a:t>Erfolgsrechnung</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de-DE"/>
        </a:p>
      </c:txPr>
    </c:title>
    <c:autoTitleDeleted val="0"/>
    <c:view3D>
      <c:rotX val="15"/>
      <c:rotY val="20"/>
      <c:depthPercent val="100"/>
      <c:rAngAx val="1"/>
    </c:view3D>
    <c:floor>
      <c:thickness val="0"/>
      <c:spPr>
        <a:noFill/>
        <a:ln w="25400">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854655307692002"/>
          <c:y val="0.13163960228712429"/>
          <c:w val="0.89145344692308004"/>
          <c:h val="0.73547712691292422"/>
        </c:manualLayout>
      </c:layout>
      <c:bar3DChart>
        <c:barDir val="col"/>
        <c:grouping val="clustered"/>
        <c:varyColors val="0"/>
        <c:ser>
          <c:idx val="0"/>
          <c:order val="0"/>
          <c:tx>
            <c:v>2021</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cat>
            <c:strRef>
              <c:f>Sheet1!$O$7:$O$17</c:f>
              <c:strCache>
                <c:ptCount val="11"/>
                <c:pt idx="0">
                  <c:v>Mitgliederbeiträge</c:v>
                </c:pt>
                <c:pt idx="1">
                  <c:v>Ertrag Leistungen, Spenden</c:v>
                </c:pt>
                <c:pt idx="2">
                  <c:v>Aufwand Dienstleistungen</c:v>
                </c:pt>
                <c:pt idx="3">
                  <c:v>Personal &amp; Vorstand</c:v>
                </c:pt>
                <c:pt idx="4">
                  <c:v>übr. Betr.-Aufwand</c:v>
                </c:pt>
                <c:pt idx="5">
                  <c:v>Unterhalt, Rep., Ersatz</c:v>
                </c:pt>
                <c:pt idx="6">
                  <c:v>Verwaltung/Informatik</c:v>
                </c:pt>
                <c:pt idx="7">
                  <c:v>Werbung</c:v>
                </c:pt>
                <c:pt idx="8">
                  <c:v>Finanzertrag</c:v>
                </c:pt>
                <c:pt idx="9">
                  <c:v>a.o. Erfolg</c:v>
                </c:pt>
                <c:pt idx="10">
                  <c:v>Reingewinn</c:v>
                </c:pt>
              </c:strCache>
            </c:strRef>
          </c:cat>
          <c:val>
            <c:numRef>
              <c:f>Sheet1!$P$7:$P$17</c:f>
              <c:numCache>
                <c:formatCode>#,##0.00</c:formatCode>
                <c:ptCount val="11"/>
                <c:pt idx="0">
                  <c:v>-75187.5</c:v>
                </c:pt>
                <c:pt idx="1">
                  <c:v>-4778.0600000000004</c:v>
                </c:pt>
                <c:pt idx="2">
                  <c:v>6412.8</c:v>
                </c:pt>
                <c:pt idx="3">
                  <c:v>64481.7</c:v>
                </c:pt>
                <c:pt idx="4">
                  <c:v>3600</c:v>
                </c:pt>
                <c:pt idx="5">
                  <c:v>1913.1</c:v>
                </c:pt>
                <c:pt idx="6">
                  <c:v>9586.31</c:v>
                </c:pt>
                <c:pt idx="7">
                  <c:v>0</c:v>
                </c:pt>
                <c:pt idx="8">
                  <c:v>-25927.3</c:v>
                </c:pt>
                <c:pt idx="9">
                  <c:v>55.05</c:v>
                </c:pt>
                <c:pt idx="10">
                  <c:v>-19843.900000000001</c:v>
                </c:pt>
              </c:numCache>
            </c:numRef>
          </c:val>
          <c:extLst>
            <c:ext xmlns:c16="http://schemas.microsoft.com/office/drawing/2014/chart" uri="{C3380CC4-5D6E-409C-BE32-E72D297353CC}">
              <c16:uniqueId val="{00000000-90FF-49BD-9182-4043F6BCFD36}"/>
            </c:ext>
          </c:extLst>
        </c:ser>
        <c:ser>
          <c:idx val="1"/>
          <c:order val="1"/>
          <c:tx>
            <c:v>2020</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elete val="1"/>
          </c:dLbls>
          <c:cat>
            <c:strRef>
              <c:f>Sheet1!$O$7:$O$17</c:f>
              <c:strCache>
                <c:ptCount val="11"/>
                <c:pt idx="0">
                  <c:v>Mitgliederbeiträge</c:v>
                </c:pt>
                <c:pt idx="1">
                  <c:v>Ertrag Leistungen, Spenden</c:v>
                </c:pt>
                <c:pt idx="2">
                  <c:v>Aufwand Dienstleistungen</c:v>
                </c:pt>
                <c:pt idx="3">
                  <c:v>Personal &amp; Vorstand</c:v>
                </c:pt>
                <c:pt idx="4">
                  <c:v>übr. Betr.-Aufwand</c:v>
                </c:pt>
                <c:pt idx="5">
                  <c:v>Unterhalt, Rep., Ersatz</c:v>
                </c:pt>
                <c:pt idx="6">
                  <c:v>Verwaltung/Informatik</c:v>
                </c:pt>
                <c:pt idx="7">
                  <c:v>Werbung</c:v>
                </c:pt>
                <c:pt idx="8">
                  <c:v>Finanzertrag</c:v>
                </c:pt>
                <c:pt idx="9">
                  <c:v>a.o. Erfolg</c:v>
                </c:pt>
                <c:pt idx="10">
                  <c:v>Reingewinn</c:v>
                </c:pt>
              </c:strCache>
            </c:strRef>
          </c:cat>
          <c:val>
            <c:numRef>
              <c:f>Sheet1!$Q$7:$Q$17</c:f>
              <c:numCache>
                <c:formatCode>#,##0.00</c:formatCode>
                <c:ptCount val="11"/>
                <c:pt idx="0">
                  <c:v>-76143.399999999994</c:v>
                </c:pt>
                <c:pt idx="1">
                  <c:v>-2250</c:v>
                </c:pt>
                <c:pt idx="2">
                  <c:v>4652.05</c:v>
                </c:pt>
                <c:pt idx="3">
                  <c:v>68144.399999999994</c:v>
                </c:pt>
                <c:pt idx="4">
                  <c:v>3300</c:v>
                </c:pt>
                <c:pt idx="5">
                  <c:v>757.3</c:v>
                </c:pt>
                <c:pt idx="6">
                  <c:v>11904.5</c:v>
                </c:pt>
                <c:pt idx="7">
                  <c:v>1417</c:v>
                </c:pt>
                <c:pt idx="8">
                  <c:v>-22388</c:v>
                </c:pt>
                <c:pt idx="9">
                  <c:v>166</c:v>
                </c:pt>
                <c:pt idx="10">
                  <c:v>-10440.15</c:v>
                </c:pt>
              </c:numCache>
            </c:numRef>
          </c:val>
          <c:extLst>
            <c:ext xmlns:c16="http://schemas.microsoft.com/office/drawing/2014/chart" uri="{C3380CC4-5D6E-409C-BE32-E72D297353CC}">
              <c16:uniqueId val="{00000001-90FF-49BD-9182-4043F6BCFD36}"/>
            </c:ext>
          </c:extLst>
        </c:ser>
        <c:dLbls>
          <c:showLegendKey val="0"/>
          <c:showVal val="1"/>
          <c:showCatName val="0"/>
          <c:showSerName val="0"/>
          <c:showPercent val="0"/>
          <c:showBubbleSize val="0"/>
        </c:dLbls>
        <c:gapWidth val="150"/>
        <c:shape val="box"/>
        <c:axId val="537750456"/>
        <c:axId val="537751440"/>
        <c:axId val="0"/>
      </c:bar3DChart>
      <c:catAx>
        <c:axId val="537750456"/>
        <c:scaling>
          <c:orientation val="minMax"/>
        </c:scaling>
        <c:delete val="0"/>
        <c:axPos val="t"/>
        <c:numFmt formatCode="General" sourceLinked="1"/>
        <c:majorTickMark val="none"/>
        <c:minorTickMark val="none"/>
        <c:tickLblPos val="high"/>
        <c:spPr>
          <a:noFill/>
          <a:ln>
            <a:noFill/>
          </a:ln>
          <a:effectLst/>
        </c:spPr>
        <c:txPr>
          <a:bodyPr rot="-3120000" spcFirstLastPara="1" vertOverflow="ellipsis" wrap="square" anchor="t" anchorCtr="0"/>
          <a:lstStyle/>
          <a:p>
            <a:pPr>
              <a:defRPr sz="900" b="0" i="0" u="none" strike="noStrike" kern="1200" baseline="0">
                <a:solidFill>
                  <a:schemeClr val="lt1">
                    <a:lumMod val="85000"/>
                  </a:schemeClr>
                </a:solidFill>
                <a:latin typeface="+mn-lt"/>
                <a:ea typeface="+mn-ea"/>
                <a:cs typeface="+mn-cs"/>
              </a:defRPr>
            </a:pPr>
            <a:endParaRPr lang="de-DE"/>
          </a:p>
        </c:txPr>
        <c:crossAx val="537751440"/>
        <c:crosses val="autoZero"/>
        <c:auto val="1"/>
        <c:lblAlgn val="ctr"/>
        <c:lblOffset val="100"/>
        <c:noMultiLvlLbl val="0"/>
      </c:catAx>
      <c:valAx>
        <c:axId val="537751440"/>
        <c:scaling>
          <c:orientation val="maxMin"/>
        </c:scaling>
        <c:delete val="0"/>
        <c:axPos val="l"/>
        <c:numFmt formatCode="#,##0" sourceLinked="0"/>
        <c:majorTickMark val="none"/>
        <c:minorTickMark val="none"/>
        <c:tickLblPos val="nextTo"/>
        <c:spPr>
          <a:noFill/>
          <a:ln>
            <a:noFill/>
          </a:ln>
          <a:effectLst/>
        </c:spPr>
        <c:txPr>
          <a:bodyPr rot="0" spcFirstLastPara="1" vertOverflow="ellipsis" wrap="square" anchor="t" anchorCtr="1"/>
          <a:lstStyle/>
          <a:p>
            <a:pPr>
              <a:defRPr sz="900" b="0" i="0" u="none" strike="noStrike" kern="1200" baseline="0">
                <a:solidFill>
                  <a:schemeClr val="lt1">
                    <a:lumMod val="85000"/>
                  </a:schemeClr>
                </a:solidFill>
                <a:latin typeface="+mn-lt"/>
                <a:ea typeface="+mn-ea"/>
                <a:cs typeface="+mn-cs"/>
              </a:defRPr>
            </a:pPr>
            <a:endParaRPr lang="de-DE"/>
          </a:p>
        </c:txPr>
        <c:crossAx val="537750456"/>
        <c:crosses val="autoZero"/>
        <c:crossBetween val="between"/>
      </c:valAx>
      <c:spPr>
        <a:noFill/>
        <a:ln>
          <a:noFill/>
        </a:ln>
        <a:effectLst/>
      </c:spPr>
    </c:plotArea>
    <c:legend>
      <c:legendPos val="r"/>
      <c:layout>
        <c:manualLayout>
          <c:xMode val="edge"/>
          <c:yMode val="edge"/>
          <c:x val="0.78302869921960805"/>
          <c:y val="6.1614169833521956E-2"/>
          <c:w val="5.2085229745135027E-2"/>
          <c:h val="0.11555526513852814"/>
        </c:manualLayout>
      </c:layout>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lt1">
                  <a:lumMod val="8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0"/>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de-DE"/>
        </a:p>
      </c:txPr>
    </c:title>
    <c:autoTitleDeleted val="0"/>
    <c:plotArea>
      <c:layout/>
      <c:lineChart>
        <c:grouping val="standard"/>
        <c:varyColors val="0"/>
        <c:ser>
          <c:idx val="0"/>
          <c:order val="0"/>
          <c:tx>
            <c:strRef>
              <c:f>Sheet1!$A$5</c:f>
              <c:strCache>
                <c:ptCount val="1"/>
                <c:pt idx="0">
                  <c:v>Total Mitglieder per Ende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Sheet1!$B$4:$K$4</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Sheet1!$B$5:$K$5</c:f>
              <c:numCache>
                <c:formatCode>General</c:formatCode>
                <c:ptCount val="10"/>
                <c:pt idx="0">
                  <c:v>840</c:v>
                </c:pt>
                <c:pt idx="1">
                  <c:v>792</c:v>
                </c:pt>
                <c:pt idx="2">
                  <c:v>813</c:v>
                </c:pt>
                <c:pt idx="3">
                  <c:v>816</c:v>
                </c:pt>
                <c:pt idx="4">
                  <c:v>768</c:v>
                </c:pt>
                <c:pt idx="5">
                  <c:v>728</c:v>
                </c:pt>
                <c:pt idx="6">
                  <c:v>691</c:v>
                </c:pt>
                <c:pt idx="7">
                  <c:v>705</c:v>
                </c:pt>
                <c:pt idx="8">
                  <c:v>707</c:v>
                </c:pt>
                <c:pt idx="9">
                  <c:v>688</c:v>
                </c:pt>
              </c:numCache>
            </c:numRef>
          </c:val>
          <c:smooth val="0"/>
          <c:extLst>
            <c:ext xmlns:c16="http://schemas.microsoft.com/office/drawing/2014/chart" uri="{C3380CC4-5D6E-409C-BE32-E72D297353CC}">
              <c16:uniqueId val="{00000000-A37C-4AD3-A5FA-3E0DE0EB79B4}"/>
            </c:ext>
          </c:extLst>
        </c:ser>
        <c:dLbls>
          <c:dLblPos val="ctr"/>
          <c:showLegendKey val="0"/>
          <c:showVal val="1"/>
          <c:showCatName val="0"/>
          <c:showSerName val="0"/>
          <c:showPercent val="0"/>
          <c:showBubbleSize val="0"/>
        </c:dLbls>
        <c:smooth val="0"/>
        <c:axId val="495742448"/>
        <c:axId val="495743104"/>
      </c:lineChart>
      <c:catAx>
        <c:axId val="49574244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de-DE"/>
          </a:p>
        </c:txPr>
        <c:crossAx val="495743104"/>
        <c:crosses val="autoZero"/>
        <c:auto val="1"/>
        <c:lblAlgn val="ctr"/>
        <c:lblOffset val="100"/>
        <c:noMultiLvlLbl val="0"/>
      </c:catAx>
      <c:valAx>
        <c:axId val="4957431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de-DE"/>
          </a:p>
        </c:txPr>
        <c:crossAx val="49574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FC12A-84B6-4E06-93B2-0CB5F5DB5041}"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79FE8BF1-8F42-4EBB-82B4-A03CAD25C9F1}">
      <dgm:prSet/>
      <dgm:spPr/>
      <dgm:t>
        <a:bodyPr/>
        <a:lstStyle/>
        <a:p>
          <a:r>
            <a:rPr lang="de-DE"/>
            <a:t>Sandro Ursch, CEO Rigahaus Chur</a:t>
          </a:r>
          <a:endParaRPr lang="en-US"/>
        </a:p>
      </dgm:t>
    </dgm:pt>
    <dgm:pt modelId="{AA585187-C9EA-4AE5-BBE2-EB8CDE1D23DF}" type="parTrans" cxnId="{9F6B385C-6ABA-449C-B3DD-A3C21E3BC12A}">
      <dgm:prSet/>
      <dgm:spPr/>
      <dgm:t>
        <a:bodyPr/>
        <a:lstStyle/>
        <a:p>
          <a:endParaRPr lang="en-US"/>
        </a:p>
      </dgm:t>
    </dgm:pt>
    <dgm:pt modelId="{8B477CF1-E5EE-4A40-B7C3-B4BF7ACD9009}" type="sibTrans" cxnId="{9F6B385C-6ABA-449C-B3DD-A3C21E3BC12A}">
      <dgm:prSet/>
      <dgm:spPr/>
      <dgm:t>
        <a:bodyPr/>
        <a:lstStyle/>
        <a:p>
          <a:endParaRPr lang="en-US"/>
        </a:p>
      </dgm:t>
    </dgm:pt>
    <dgm:pt modelId="{6BCB83E7-D853-4C2B-8B66-AC023CFD3F2F}">
      <dgm:prSet/>
      <dgm:spPr/>
      <dgm:t>
        <a:bodyPr/>
        <a:lstStyle/>
        <a:p>
          <a:r>
            <a:rPr lang="de-DE"/>
            <a:t>Peter Peyer, Vorsteher DJSG</a:t>
          </a:r>
          <a:endParaRPr lang="en-US"/>
        </a:p>
      </dgm:t>
    </dgm:pt>
    <dgm:pt modelId="{AF854EEF-757B-4328-859A-7736214A2DF0}" type="parTrans" cxnId="{674134D7-DF2B-4864-AF6D-EDB50C80A1CB}">
      <dgm:prSet/>
      <dgm:spPr/>
      <dgm:t>
        <a:bodyPr/>
        <a:lstStyle/>
        <a:p>
          <a:endParaRPr lang="en-US"/>
        </a:p>
      </dgm:t>
    </dgm:pt>
    <dgm:pt modelId="{1A82865F-F33C-451C-AF7F-1B87FA0CC5FF}" type="sibTrans" cxnId="{674134D7-DF2B-4864-AF6D-EDB50C80A1CB}">
      <dgm:prSet/>
      <dgm:spPr/>
      <dgm:t>
        <a:bodyPr/>
        <a:lstStyle/>
        <a:p>
          <a:endParaRPr lang="en-US"/>
        </a:p>
      </dgm:t>
    </dgm:pt>
    <dgm:pt modelId="{3E1EE962-5817-0845-982F-691B561235A7}" type="pres">
      <dgm:prSet presAssocID="{BB3FC12A-84B6-4E06-93B2-0CB5F5DB5041}" presName="diagram" presStyleCnt="0">
        <dgm:presLayoutVars>
          <dgm:dir/>
          <dgm:resizeHandles val="exact"/>
        </dgm:presLayoutVars>
      </dgm:prSet>
      <dgm:spPr/>
    </dgm:pt>
    <dgm:pt modelId="{D2A3964B-5739-D64D-84A9-69F6BEAC6311}" type="pres">
      <dgm:prSet presAssocID="{79FE8BF1-8F42-4EBB-82B4-A03CAD25C9F1}" presName="node" presStyleLbl="node1" presStyleIdx="0" presStyleCnt="2">
        <dgm:presLayoutVars>
          <dgm:bulletEnabled val="1"/>
        </dgm:presLayoutVars>
      </dgm:prSet>
      <dgm:spPr/>
    </dgm:pt>
    <dgm:pt modelId="{BCC71769-02C2-094F-88BC-F45B2319867F}" type="pres">
      <dgm:prSet presAssocID="{8B477CF1-E5EE-4A40-B7C3-B4BF7ACD9009}" presName="sibTrans" presStyleCnt="0"/>
      <dgm:spPr/>
    </dgm:pt>
    <dgm:pt modelId="{131EE52B-6BEC-F744-A2B2-C6C9A67DDBF8}" type="pres">
      <dgm:prSet presAssocID="{6BCB83E7-D853-4C2B-8B66-AC023CFD3F2F}" presName="node" presStyleLbl="node1" presStyleIdx="1" presStyleCnt="2">
        <dgm:presLayoutVars>
          <dgm:bulletEnabled val="1"/>
        </dgm:presLayoutVars>
      </dgm:prSet>
      <dgm:spPr/>
    </dgm:pt>
  </dgm:ptLst>
  <dgm:cxnLst>
    <dgm:cxn modelId="{9F6B385C-6ABA-449C-B3DD-A3C21E3BC12A}" srcId="{BB3FC12A-84B6-4E06-93B2-0CB5F5DB5041}" destId="{79FE8BF1-8F42-4EBB-82B4-A03CAD25C9F1}" srcOrd="0" destOrd="0" parTransId="{AA585187-C9EA-4AE5-BBE2-EB8CDE1D23DF}" sibTransId="{8B477CF1-E5EE-4A40-B7C3-B4BF7ACD9009}"/>
    <dgm:cxn modelId="{E19D6D54-6E83-714F-B183-30366D22A760}" type="presOf" srcId="{BB3FC12A-84B6-4E06-93B2-0CB5F5DB5041}" destId="{3E1EE962-5817-0845-982F-691B561235A7}" srcOrd="0" destOrd="0" presId="urn:microsoft.com/office/officeart/2005/8/layout/default"/>
    <dgm:cxn modelId="{A0764AB7-6737-0745-811C-9B785A4E6084}" type="presOf" srcId="{6BCB83E7-D853-4C2B-8B66-AC023CFD3F2F}" destId="{131EE52B-6BEC-F744-A2B2-C6C9A67DDBF8}" srcOrd="0" destOrd="0" presId="urn:microsoft.com/office/officeart/2005/8/layout/default"/>
    <dgm:cxn modelId="{63A5FAD6-0F42-F84D-85B3-A4A2F903EE7F}" type="presOf" srcId="{79FE8BF1-8F42-4EBB-82B4-A03CAD25C9F1}" destId="{D2A3964B-5739-D64D-84A9-69F6BEAC6311}" srcOrd="0" destOrd="0" presId="urn:microsoft.com/office/officeart/2005/8/layout/default"/>
    <dgm:cxn modelId="{674134D7-DF2B-4864-AF6D-EDB50C80A1CB}" srcId="{BB3FC12A-84B6-4E06-93B2-0CB5F5DB5041}" destId="{6BCB83E7-D853-4C2B-8B66-AC023CFD3F2F}" srcOrd="1" destOrd="0" parTransId="{AF854EEF-757B-4328-859A-7736214A2DF0}" sibTransId="{1A82865F-F33C-451C-AF7F-1B87FA0CC5FF}"/>
    <dgm:cxn modelId="{C19B6C40-FFB6-7740-BF61-5D478ECB7EF7}" type="presParOf" srcId="{3E1EE962-5817-0845-982F-691B561235A7}" destId="{D2A3964B-5739-D64D-84A9-69F6BEAC6311}" srcOrd="0" destOrd="0" presId="urn:microsoft.com/office/officeart/2005/8/layout/default"/>
    <dgm:cxn modelId="{ADF2D87F-EA01-C248-B756-503F98FFDEC8}" type="presParOf" srcId="{3E1EE962-5817-0845-982F-691B561235A7}" destId="{BCC71769-02C2-094F-88BC-F45B2319867F}" srcOrd="1" destOrd="0" presId="urn:microsoft.com/office/officeart/2005/8/layout/default"/>
    <dgm:cxn modelId="{FDC6341E-7AD9-2E48-9EDE-EF85BCD96D8E}" type="presParOf" srcId="{3E1EE962-5817-0845-982F-691B561235A7}" destId="{131EE52B-6BEC-F744-A2B2-C6C9A67DDBF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33F80-EF8A-454C-B6E7-34866F0B5F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4CE4266-4073-4B0C-8D59-3F6004004BC1}">
      <dgm:prSet/>
      <dgm:spPr/>
      <dgm:t>
        <a:bodyPr/>
        <a:lstStyle/>
        <a:p>
          <a:r>
            <a:rPr lang="de-DE" b="1" dirty="0"/>
            <a:t>B) Neuwahl in den Vorstand</a:t>
          </a:r>
          <a:endParaRPr lang="en-US" b="1" dirty="0"/>
        </a:p>
      </dgm:t>
    </dgm:pt>
    <dgm:pt modelId="{CB2A9371-7CF3-4093-8279-497FE851926D}" type="parTrans" cxnId="{1F584708-8E75-45D0-9DAD-D73F750F3860}">
      <dgm:prSet/>
      <dgm:spPr/>
      <dgm:t>
        <a:bodyPr/>
        <a:lstStyle/>
        <a:p>
          <a:endParaRPr lang="en-US"/>
        </a:p>
      </dgm:t>
    </dgm:pt>
    <dgm:pt modelId="{D874E3C9-016C-42F1-896C-D37E073CF0F9}" type="sibTrans" cxnId="{1F584708-8E75-45D0-9DAD-D73F750F3860}">
      <dgm:prSet/>
      <dgm:spPr/>
      <dgm:t>
        <a:bodyPr/>
        <a:lstStyle/>
        <a:p>
          <a:endParaRPr lang="en-US"/>
        </a:p>
      </dgm:t>
    </dgm:pt>
    <dgm:pt modelId="{9A32BFAB-1BEC-46A0-8EE5-0DAB246AA6C4}">
      <dgm:prSet/>
      <dgm:spPr/>
      <dgm:t>
        <a:bodyPr/>
        <a:lstStyle/>
        <a:p>
          <a:r>
            <a:rPr lang="de-DE" dirty="0"/>
            <a:t>     - </a:t>
          </a:r>
          <a:r>
            <a:rPr lang="de-DE" dirty="0" err="1"/>
            <a:t>Mirea</a:t>
          </a:r>
          <a:r>
            <a:rPr lang="de-DE" dirty="0"/>
            <a:t> Halkic</a:t>
          </a:r>
          <a:endParaRPr lang="en-US" dirty="0"/>
        </a:p>
      </dgm:t>
    </dgm:pt>
    <dgm:pt modelId="{19AAA45E-3E1B-4D04-9FA4-2E4003D289DC}" type="parTrans" cxnId="{75089299-FA9F-405D-A965-82E126E11DF3}">
      <dgm:prSet/>
      <dgm:spPr/>
      <dgm:t>
        <a:bodyPr/>
        <a:lstStyle/>
        <a:p>
          <a:endParaRPr lang="en-US"/>
        </a:p>
      </dgm:t>
    </dgm:pt>
    <dgm:pt modelId="{92605A7E-A2AF-4645-A08D-1023CF99B7EA}" type="sibTrans" cxnId="{75089299-FA9F-405D-A965-82E126E11DF3}">
      <dgm:prSet/>
      <dgm:spPr/>
      <dgm:t>
        <a:bodyPr/>
        <a:lstStyle/>
        <a:p>
          <a:endParaRPr lang="en-US"/>
        </a:p>
      </dgm:t>
    </dgm:pt>
    <dgm:pt modelId="{BE7C3684-2F99-441A-B15D-4FF728028489}">
      <dgm:prSet/>
      <dgm:spPr/>
      <dgm:t>
        <a:bodyPr/>
        <a:lstStyle/>
        <a:p>
          <a:r>
            <a:rPr lang="de-DE" dirty="0"/>
            <a:t>     - Sabrin Derungs </a:t>
          </a:r>
          <a:endParaRPr lang="en-US" dirty="0"/>
        </a:p>
      </dgm:t>
    </dgm:pt>
    <dgm:pt modelId="{914EC216-0C0C-4316-B8F3-BDEADF0170E1}" type="parTrans" cxnId="{13F1D907-5BBC-452F-9BCA-21DD0974B300}">
      <dgm:prSet/>
      <dgm:spPr/>
      <dgm:t>
        <a:bodyPr/>
        <a:lstStyle/>
        <a:p>
          <a:endParaRPr lang="en-US"/>
        </a:p>
      </dgm:t>
    </dgm:pt>
    <dgm:pt modelId="{1B3EB3B1-7976-43FD-A831-911EE6CEFE8A}" type="sibTrans" cxnId="{13F1D907-5BBC-452F-9BCA-21DD0974B300}">
      <dgm:prSet/>
      <dgm:spPr/>
      <dgm:t>
        <a:bodyPr/>
        <a:lstStyle/>
        <a:p>
          <a:endParaRPr lang="en-US"/>
        </a:p>
      </dgm:t>
    </dgm:pt>
    <dgm:pt modelId="{EB13A87A-9B3C-C646-9DC8-5B8944BF4A75}">
      <dgm:prSet/>
      <dgm:spPr/>
      <dgm:t>
        <a:bodyPr/>
        <a:lstStyle/>
        <a:p>
          <a:r>
            <a:rPr lang="en-US" dirty="0"/>
            <a:t>     - Christian Pfister</a:t>
          </a:r>
        </a:p>
      </dgm:t>
    </dgm:pt>
    <dgm:pt modelId="{ABAF3A9E-0CB0-D643-B2BA-DFC588388434}" type="parTrans" cxnId="{31B0C31E-12CA-C54E-ABD8-FD5AA15EF342}">
      <dgm:prSet/>
      <dgm:spPr/>
      <dgm:t>
        <a:bodyPr/>
        <a:lstStyle/>
        <a:p>
          <a:endParaRPr lang="de-CH"/>
        </a:p>
      </dgm:t>
    </dgm:pt>
    <dgm:pt modelId="{AD51794A-2034-214D-8390-E6F51EC44B97}" type="sibTrans" cxnId="{31B0C31E-12CA-C54E-ABD8-FD5AA15EF342}">
      <dgm:prSet/>
      <dgm:spPr/>
      <dgm:t>
        <a:bodyPr/>
        <a:lstStyle/>
        <a:p>
          <a:endParaRPr lang="de-CH"/>
        </a:p>
      </dgm:t>
    </dgm:pt>
    <dgm:pt modelId="{1B0259E5-D4EC-2A4B-B94C-9640FA5D485E}" type="pres">
      <dgm:prSet presAssocID="{24F33F80-EF8A-454C-B6E7-34866F0B5F69}" presName="linear" presStyleCnt="0">
        <dgm:presLayoutVars>
          <dgm:animLvl val="lvl"/>
          <dgm:resizeHandles val="exact"/>
        </dgm:presLayoutVars>
      </dgm:prSet>
      <dgm:spPr/>
    </dgm:pt>
    <dgm:pt modelId="{53D74981-6F76-0041-91B1-9FCFCE8456C3}" type="pres">
      <dgm:prSet presAssocID="{04CE4266-4073-4B0C-8D59-3F6004004BC1}" presName="parentText" presStyleLbl="node1" presStyleIdx="0" presStyleCnt="4">
        <dgm:presLayoutVars>
          <dgm:chMax val="0"/>
          <dgm:bulletEnabled val="1"/>
        </dgm:presLayoutVars>
      </dgm:prSet>
      <dgm:spPr/>
    </dgm:pt>
    <dgm:pt modelId="{0C7CE799-FDBE-784B-970F-BDCB0DED192A}" type="pres">
      <dgm:prSet presAssocID="{D874E3C9-016C-42F1-896C-D37E073CF0F9}" presName="spacer" presStyleCnt="0"/>
      <dgm:spPr/>
    </dgm:pt>
    <dgm:pt modelId="{30341A4A-D63B-0D4E-81F2-7FB1C10FD7FA}" type="pres">
      <dgm:prSet presAssocID="{9A32BFAB-1BEC-46A0-8EE5-0DAB246AA6C4}" presName="parentText" presStyleLbl="node1" presStyleIdx="1" presStyleCnt="4">
        <dgm:presLayoutVars>
          <dgm:chMax val="0"/>
          <dgm:bulletEnabled val="1"/>
        </dgm:presLayoutVars>
      </dgm:prSet>
      <dgm:spPr/>
    </dgm:pt>
    <dgm:pt modelId="{BF2FCF26-E832-7044-B4DC-FD9203E71707}" type="pres">
      <dgm:prSet presAssocID="{92605A7E-A2AF-4645-A08D-1023CF99B7EA}" presName="spacer" presStyleCnt="0"/>
      <dgm:spPr/>
    </dgm:pt>
    <dgm:pt modelId="{0ABFBDEB-D826-0548-A7A5-65FA13EDBBD1}" type="pres">
      <dgm:prSet presAssocID="{BE7C3684-2F99-441A-B15D-4FF728028489}" presName="parentText" presStyleLbl="node1" presStyleIdx="2" presStyleCnt="4">
        <dgm:presLayoutVars>
          <dgm:chMax val="0"/>
          <dgm:bulletEnabled val="1"/>
        </dgm:presLayoutVars>
      </dgm:prSet>
      <dgm:spPr/>
    </dgm:pt>
    <dgm:pt modelId="{A6A7BFC9-54A2-774E-8539-4FEB68DE05C7}" type="pres">
      <dgm:prSet presAssocID="{1B3EB3B1-7976-43FD-A831-911EE6CEFE8A}" presName="spacer" presStyleCnt="0"/>
      <dgm:spPr/>
    </dgm:pt>
    <dgm:pt modelId="{C5B09574-F35B-094F-8FF0-57F4F9103EF1}" type="pres">
      <dgm:prSet presAssocID="{EB13A87A-9B3C-C646-9DC8-5B8944BF4A75}" presName="parentText" presStyleLbl="node1" presStyleIdx="3" presStyleCnt="4">
        <dgm:presLayoutVars>
          <dgm:chMax val="0"/>
          <dgm:bulletEnabled val="1"/>
        </dgm:presLayoutVars>
      </dgm:prSet>
      <dgm:spPr/>
    </dgm:pt>
  </dgm:ptLst>
  <dgm:cxnLst>
    <dgm:cxn modelId="{13F1D907-5BBC-452F-9BCA-21DD0974B300}" srcId="{24F33F80-EF8A-454C-B6E7-34866F0B5F69}" destId="{BE7C3684-2F99-441A-B15D-4FF728028489}" srcOrd="2" destOrd="0" parTransId="{914EC216-0C0C-4316-B8F3-BDEADF0170E1}" sibTransId="{1B3EB3B1-7976-43FD-A831-911EE6CEFE8A}"/>
    <dgm:cxn modelId="{1F584708-8E75-45D0-9DAD-D73F750F3860}" srcId="{24F33F80-EF8A-454C-B6E7-34866F0B5F69}" destId="{04CE4266-4073-4B0C-8D59-3F6004004BC1}" srcOrd="0" destOrd="0" parTransId="{CB2A9371-7CF3-4093-8279-497FE851926D}" sibTransId="{D874E3C9-016C-42F1-896C-D37E073CF0F9}"/>
    <dgm:cxn modelId="{B3C4F910-2BBD-224F-9735-3D375D4D678F}" type="presOf" srcId="{24F33F80-EF8A-454C-B6E7-34866F0B5F69}" destId="{1B0259E5-D4EC-2A4B-B94C-9640FA5D485E}" srcOrd="0" destOrd="0" presId="urn:microsoft.com/office/officeart/2005/8/layout/vList2"/>
    <dgm:cxn modelId="{31B0C31E-12CA-C54E-ABD8-FD5AA15EF342}" srcId="{24F33F80-EF8A-454C-B6E7-34866F0B5F69}" destId="{EB13A87A-9B3C-C646-9DC8-5B8944BF4A75}" srcOrd="3" destOrd="0" parTransId="{ABAF3A9E-0CB0-D643-B2BA-DFC588388434}" sibTransId="{AD51794A-2034-214D-8390-E6F51EC44B97}"/>
    <dgm:cxn modelId="{76CA7B8B-B6B1-6F47-878A-1D42C68BC7B2}" type="presOf" srcId="{BE7C3684-2F99-441A-B15D-4FF728028489}" destId="{0ABFBDEB-D826-0548-A7A5-65FA13EDBBD1}" srcOrd="0" destOrd="0" presId="urn:microsoft.com/office/officeart/2005/8/layout/vList2"/>
    <dgm:cxn modelId="{B799C691-7F0F-7F4F-9F5B-E8AB3EDCCD67}" type="presOf" srcId="{04CE4266-4073-4B0C-8D59-3F6004004BC1}" destId="{53D74981-6F76-0041-91B1-9FCFCE8456C3}" srcOrd="0" destOrd="0" presId="urn:microsoft.com/office/officeart/2005/8/layout/vList2"/>
    <dgm:cxn modelId="{0F860693-261B-6646-89FA-C3E33D739816}" type="presOf" srcId="{EB13A87A-9B3C-C646-9DC8-5B8944BF4A75}" destId="{C5B09574-F35B-094F-8FF0-57F4F9103EF1}" srcOrd="0" destOrd="0" presId="urn:microsoft.com/office/officeart/2005/8/layout/vList2"/>
    <dgm:cxn modelId="{75089299-FA9F-405D-A965-82E126E11DF3}" srcId="{24F33F80-EF8A-454C-B6E7-34866F0B5F69}" destId="{9A32BFAB-1BEC-46A0-8EE5-0DAB246AA6C4}" srcOrd="1" destOrd="0" parTransId="{19AAA45E-3E1B-4D04-9FA4-2E4003D289DC}" sibTransId="{92605A7E-A2AF-4645-A08D-1023CF99B7EA}"/>
    <dgm:cxn modelId="{C40300EB-219F-8C42-A456-D27F4F4ED8B8}" type="presOf" srcId="{9A32BFAB-1BEC-46A0-8EE5-0DAB246AA6C4}" destId="{30341A4A-D63B-0D4E-81F2-7FB1C10FD7FA}" srcOrd="0" destOrd="0" presId="urn:microsoft.com/office/officeart/2005/8/layout/vList2"/>
    <dgm:cxn modelId="{DE030E1B-1155-E149-B1B9-362F1A04580A}" type="presParOf" srcId="{1B0259E5-D4EC-2A4B-B94C-9640FA5D485E}" destId="{53D74981-6F76-0041-91B1-9FCFCE8456C3}" srcOrd="0" destOrd="0" presId="urn:microsoft.com/office/officeart/2005/8/layout/vList2"/>
    <dgm:cxn modelId="{AC913300-866E-9542-9B90-4ADA645FE198}" type="presParOf" srcId="{1B0259E5-D4EC-2A4B-B94C-9640FA5D485E}" destId="{0C7CE799-FDBE-784B-970F-BDCB0DED192A}" srcOrd="1" destOrd="0" presId="urn:microsoft.com/office/officeart/2005/8/layout/vList2"/>
    <dgm:cxn modelId="{8229E154-4E0D-4B40-AEB0-90F6C15EE28D}" type="presParOf" srcId="{1B0259E5-D4EC-2A4B-B94C-9640FA5D485E}" destId="{30341A4A-D63B-0D4E-81F2-7FB1C10FD7FA}" srcOrd="2" destOrd="0" presId="urn:microsoft.com/office/officeart/2005/8/layout/vList2"/>
    <dgm:cxn modelId="{A8C060D9-491E-FE46-B3B8-109B58E733CF}" type="presParOf" srcId="{1B0259E5-D4EC-2A4B-B94C-9640FA5D485E}" destId="{BF2FCF26-E832-7044-B4DC-FD9203E71707}" srcOrd="3" destOrd="0" presId="urn:microsoft.com/office/officeart/2005/8/layout/vList2"/>
    <dgm:cxn modelId="{B46D6DAA-3EB2-674F-B5F1-AB9C88333552}" type="presParOf" srcId="{1B0259E5-D4EC-2A4B-B94C-9640FA5D485E}" destId="{0ABFBDEB-D826-0548-A7A5-65FA13EDBBD1}" srcOrd="4" destOrd="0" presId="urn:microsoft.com/office/officeart/2005/8/layout/vList2"/>
    <dgm:cxn modelId="{2B63437F-18FA-2E4C-85D0-622C722B5638}" type="presParOf" srcId="{1B0259E5-D4EC-2A4B-B94C-9640FA5D485E}" destId="{A6A7BFC9-54A2-774E-8539-4FEB68DE05C7}" srcOrd="5" destOrd="0" presId="urn:microsoft.com/office/officeart/2005/8/layout/vList2"/>
    <dgm:cxn modelId="{008DB8AE-1D07-6E43-B9F9-2FB52FFE04F6}" type="presParOf" srcId="{1B0259E5-D4EC-2A4B-B94C-9640FA5D485E}" destId="{C5B09574-F35B-094F-8FF0-57F4F9103EF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67E422-F0CF-6948-95C6-88A5161C729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de-DE"/>
        </a:p>
      </dgm:t>
    </dgm:pt>
    <dgm:pt modelId="{8AFD3815-1079-494F-AA27-CBF38E85BB48}">
      <dgm:prSet/>
      <dgm:spPr/>
      <dgm:t>
        <a:bodyPr/>
        <a:lstStyle/>
        <a:p>
          <a:r>
            <a:rPr lang="de-DE" dirty="0"/>
            <a:t>9. Wahl Delegierte:</a:t>
          </a:r>
          <a:endParaRPr lang="de-CH" dirty="0"/>
        </a:p>
      </dgm:t>
    </dgm:pt>
    <dgm:pt modelId="{727D9454-23C8-D54F-81D5-8B6E279DCDE2}" type="parTrans" cxnId="{C570CF2E-FAE7-0640-93D1-F756B61BA3D6}">
      <dgm:prSet/>
      <dgm:spPr/>
      <dgm:t>
        <a:bodyPr/>
        <a:lstStyle/>
        <a:p>
          <a:endParaRPr lang="de-DE"/>
        </a:p>
      </dgm:t>
    </dgm:pt>
    <dgm:pt modelId="{99D1A47C-5B7C-4546-8A1B-B5121C5BC9E0}" type="sibTrans" cxnId="{C570CF2E-FAE7-0640-93D1-F756B61BA3D6}">
      <dgm:prSet/>
      <dgm:spPr/>
      <dgm:t>
        <a:bodyPr/>
        <a:lstStyle/>
        <a:p>
          <a:endParaRPr lang="de-DE"/>
        </a:p>
      </dgm:t>
    </dgm:pt>
    <dgm:pt modelId="{53A33B66-229E-0F46-AAC4-DA97EC850348}">
      <dgm:prSet/>
      <dgm:spPr/>
      <dgm:t>
        <a:bodyPr/>
        <a:lstStyle/>
        <a:p>
          <a:pPr>
            <a:buNone/>
          </a:pPr>
          <a:r>
            <a:rPr lang="de-CH" dirty="0"/>
            <a:t>      </a:t>
          </a:r>
        </a:p>
      </dgm:t>
    </dgm:pt>
    <dgm:pt modelId="{8E5AB063-0550-9748-BDED-EF5BF8A01FAD}" type="parTrans" cxnId="{E76D6F5C-4CE4-4E43-9433-4579C4D5DF5B}">
      <dgm:prSet/>
      <dgm:spPr/>
      <dgm:t>
        <a:bodyPr/>
        <a:lstStyle/>
        <a:p>
          <a:endParaRPr lang="de-DE"/>
        </a:p>
      </dgm:t>
    </dgm:pt>
    <dgm:pt modelId="{C3E730F7-0BA3-6C46-BA6F-AD6EEBCD5256}" type="sibTrans" cxnId="{E76D6F5C-4CE4-4E43-9433-4579C4D5DF5B}">
      <dgm:prSet/>
      <dgm:spPr/>
      <dgm:t>
        <a:bodyPr/>
        <a:lstStyle/>
        <a:p>
          <a:endParaRPr lang="de-DE"/>
        </a:p>
      </dgm:t>
    </dgm:pt>
    <dgm:pt modelId="{60EC424A-626E-F745-872E-F015AEEBE2CA}">
      <dgm:prSet/>
      <dgm:spPr/>
      <dgm:t>
        <a:bodyPr/>
        <a:lstStyle/>
        <a:p>
          <a:r>
            <a:rPr lang="de-DE" dirty="0"/>
            <a:t>10. Wahl Ersatzdelegierte:</a:t>
          </a:r>
          <a:endParaRPr lang="de-CH" dirty="0"/>
        </a:p>
      </dgm:t>
    </dgm:pt>
    <dgm:pt modelId="{ADD2E342-22FB-104D-BB03-CE0A5BBD592C}" type="parTrans" cxnId="{1010E5DC-481E-144C-8468-AF4D00201EBD}">
      <dgm:prSet/>
      <dgm:spPr/>
      <dgm:t>
        <a:bodyPr/>
        <a:lstStyle/>
        <a:p>
          <a:endParaRPr lang="de-DE"/>
        </a:p>
      </dgm:t>
    </dgm:pt>
    <dgm:pt modelId="{F9B7009A-96AE-2549-90B5-F0B8560C0604}" type="sibTrans" cxnId="{1010E5DC-481E-144C-8468-AF4D00201EBD}">
      <dgm:prSet/>
      <dgm:spPr/>
      <dgm:t>
        <a:bodyPr/>
        <a:lstStyle/>
        <a:p>
          <a:endParaRPr lang="de-DE"/>
        </a:p>
      </dgm:t>
    </dgm:pt>
    <dgm:pt modelId="{20AF0DB5-3704-8B41-9225-B1B4C049DB49}">
      <dgm:prSet/>
      <dgm:spPr/>
      <dgm:t>
        <a:bodyPr/>
        <a:lstStyle/>
        <a:p>
          <a:r>
            <a:rPr lang="de-DE" dirty="0"/>
            <a:t>Mirela </a:t>
          </a:r>
          <a:r>
            <a:rPr lang="de-DE" dirty="0" err="1"/>
            <a:t>Halkic</a:t>
          </a:r>
          <a:endParaRPr lang="de-CH" dirty="0"/>
        </a:p>
      </dgm:t>
    </dgm:pt>
    <dgm:pt modelId="{58C00477-4A8B-5C40-A815-98E73BC16EB1}" type="parTrans" cxnId="{0F1B71D8-32C5-7D4C-B13E-5963F9EFF9D8}">
      <dgm:prSet/>
      <dgm:spPr/>
      <dgm:t>
        <a:bodyPr/>
        <a:lstStyle/>
        <a:p>
          <a:endParaRPr lang="de-DE"/>
        </a:p>
      </dgm:t>
    </dgm:pt>
    <dgm:pt modelId="{4FE2BD63-6FB5-CA48-B023-A58868E55579}" type="sibTrans" cxnId="{0F1B71D8-32C5-7D4C-B13E-5963F9EFF9D8}">
      <dgm:prSet/>
      <dgm:spPr/>
      <dgm:t>
        <a:bodyPr/>
        <a:lstStyle/>
        <a:p>
          <a:endParaRPr lang="de-DE"/>
        </a:p>
      </dgm:t>
    </dgm:pt>
    <dgm:pt modelId="{48CD6DA0-47C0-5D4D-A076-35F48E3B8CF0}">
      <dgm:prSet/>
      <dgm:spPr/>
      <dgm:t>
        <a:bodyPr/>
        <a:lstStyle/>
        <a:p>
          <a:r>
            <a:rPr lang="de-CH" dirty="0"/>
            <a:t>Christian Pfister</a:t>
          </a:r>
        </a:p>
      </dgm:t>
    </dgm:pt>
    <dgm:pt modelId="{4EED3B0A-1614-F74B-A21C-75399F80FAC9}" type="parTrans" cxnId="{DC0864F4-F1B0-3545-AA4C-72098837429B}">
      <dgm:prSet/>
      <dgm:spPr/>
      <dgm:t>
        <a:bodyPr/>
        <a:lstStyle/>
        <a:p>
          <a:endParaRPr lang="de-DE"/>
        </a:p>
      </dgm:t>
    </dgm:pt>
    <dgm:pt modelId="{0C6D8CF7-6362-A648-8589-815B2CB7B8BC}" type="sibTrans" cxnId="{DC0864F4-F1B0-3545-AA4C-72098837429B}">
      <dgm:prSet/>
      <dgm:spPr/>
      <dgm:t>
        <a:bodyPr/>
        <a:lstStyle/>
        <a:p>
          <a:endParaRPr lang="de-DE"/>
        </a:p>
      </dgm:t>
    </dgm:pt>
    <dgm:pt modelId="{1A586AC6-7A04-9349-B73D-554CB714513F}">
      <dgm:prSet/>
      <dgm:spPr/>
      <dgm:t>
        <a:bodyPr/>
        <a:lstStyle/>
        <a:p>
          <a:pPr>
            <a:buFont typeface="Arial" panose="020B0604020202020204" pitchFamily="34" charset="0"/>
            <a:buChar char="•"/>
          </a:pPr>
          <a:r>
            <a:rPr lang="de-CH" dirty="0"/>
            <a:t>Daniela </a:t>
          </a:r>
          <a:r>
            <a:rPr lang="de-CH" dirty="0" err="1"/>
            <a:t>Hamberger</a:t>
          </a:r>
          <a:endParaRPr lang="de-CH" dirty="0"/>
        </a:p>
      </dgm:t>
    </dgm:pt>
    <dgm:pt modelId="{1FCF9502-FF82-1D49-82BA-86AFEF972975}" type="parTrans" cxnId="{767E79A9-B099-2D40-96EF-6547E29AE35B}">
      <dgm:prSet/>
      <dgm:spPr/>
      <dgm:t>
        <a:bodyPr/>
        <a:lstStyle/>
        <a:p>
          <a:endParaRPr lang="de-DE"/>
        </a:p>
      </dgm:t>
    </dgm:pt>
    <dgm:pt modelId="{A95E4D9B-A7CB-A243-90CE-213EE58938F1}" type="sibTrans" cxnId="{767E79A9-B099-2D40-96EF-6547E29AE35B}">
      <dgm:prSet/>
      <dgm:spPr/>
      <dgm:t>
        <a:bodyPr/>
        <a:lstStyle/>
        <a:p>
          <a:endParaRPr lang="en-US"/>
        </a:p>
      </dgm:t>
    </dgm:pt>
    <dgm:pt modelId="{F8B63C94-BCAC-A346-87EB-41B8DF59B5C8}" type="pres">
      <dgm:prSet presAssocID="{2D67E422-F0CF-6948-95C6-88A5161C7296}" presName="Name0" presStyleCnt="0">
        <dgm:presLayoutVars>
          <dgm:dir/>
          <dgm:animLvl val="lvl"/>
          <dgm:resizeHandles val="exact"/>
        </dgm:presLayoutVars>
      </dgm:prSet>
      <dgm:spPr/>
    </dgm:pt>
    <dgm:pt modelId="{C039AEE3-7D89-7F4C-896F-FB326EF4B55A}" type="pres">
      <dgm:prSet presAssocID="{8AFD3815-1079-494F-AA27-CBF38E85BB48}" presName="composite" presStyleCnt="0"/>
      <dgm:spPr/>
    </dgm:pt>
    <dgm:pt modelId="{A7510A9A-B686-6E44-91E9-76D17D37C95D}" type="pres">
      <dgm:prSet presAssocID="{8AFD3815-1079-494F-AA27-CBF38E85BB48}" presName="parTx" presStyleLbl="alignNode1" presStyleIdx="0" presStyleCnt="2">
        <dgm:presLayoutVars>
          <dgm:chMax val="0"/>
          <dgm:chPref val="0"/>
          <dgm:bulletEnabled val="1"/>
        </dgm:presLayoutVars>
      </dgm:prSet>
      <dgm:spPr/>
    </dgm:pt>
    <dgm:pt modelId="{582308CF-256B-4746-BC7A-F5A2CAE2863D}" type="pres">
      <dgm:prSet presAssocID="{8AFD3815-1079-494F-AA27-CBF38E85BB48}" presName="desTx" presStyleLbl="alignAccFollowNode1" presStyleIdx="0" presStyleCnt="2">
        <dgm:presLayoutVars>
          <dgm:bulletEnabled val="1"/>
        </dgm:presLayoutVars>
      </dgm:prSet>
      <dgm:spPr/>
    </dgm:pt>
    <dgm:pt modelId="{17B46287-90D6-7B4A-898A-3B0901861A50}" type="pres">
      <dgm:prSet presAssocID="{99D1A47C-5B7C-4546-8A1B-B5121C5BC9E0}" presName="space" presStyleCnt="0"/>
      <dgm:spPr/>
    </dgm:pt>
    <dgm:pt modelId="{918E247F-1765-C048-AD06-57E0413BF908}" type="pres">
      <dgm:prSet presAssocID="{60EC424A-626E-F745-872E-F015AEEBE2CA}" presName="composite" presStyleCnt="0"/>
      <dgm:spPr/>
    </dgm:pt>
    <dgm:pt modelId="{B2EBC990-495C-8C4B-BDEF-1EC843068A07}" type="pres">
      <dgm:prSet presAssocID="{60EC424A-626E-F745-872E-F015AEEBE2CA}" presName="parTx" presStyleLbl="alignNode1" presStyleIdx="1" presStyleCnt="2">
        <dgm:presLayoutVars>
          <dgm:chMax val="0"/>
          <dgm:chPref val="0"/>
          <dgm:bulletEnabled val="1"/>
        </dgm:presLayoutVars>
      </dgm:prSet>
      <dgm:spPr/>
    </dgm:pt>
    <dgm:pt modelId="{9576B2FF-4F9B-C041-929A-CA1F0424FED2}" type="pres">
      <dgm:prSet presAssocID="{60EC424A-626E-F745-872E-F015AEEBE2CA}" presName="desTx" presStyleLbl="alignAccFollowNode1" presStyleIdx="1" presStyleCnt="2">
        <dgm:presLayoutVars>
          <dgm:bulletEnabled val="1"/>
        </dgm:presLayoutVars>
      </dgm:prSet>
      <dgm:spPr/>
    </dgm:pt>
  </dgm:ptLst>
  <dgm:cxnLst>
    <dgm:cxn modelId="{807C5400-F963-F54F-BB00-AAF82EA17742}" type="presOf" srcId="{48CD6DA0-47C0-5D4D-A076-35F48E3B8CF0}" destId="{9576B2FF-4F9B-C041-929A-CA1F0424FED2}" srcOrd="0" destOrd="1" presId="urn:microsoft.com/office/officeart/2005/8/layout/hList1"/>
    <dgm:cxn modelId="{3320131C-C8A7-174A-9944-203C001CEF25}" type="presOf" srcId="{20AF0DB5-3704-8B41-9225-B1B4C049DB49}" destId="{9576B2FF-4F9B-C041-929A-CA1F0424FED2}" srcOrd="0" destOrd="0" presId="urn:microsoft.com/office/officeart/2005/8/layout/hList1"/>
    <dgm:cxn modelId="{C570CF2E-FAE7-0640-93D1-F756B61BA3D6}" srcId="{2D67E422-F0CF-6948-95C6-88A5161C7296}" destId="{8AFD3815-1079-494F-AA27-CBF38E85BB48}" srcOrd="0" destOrd="0" parTransId="{727D9454-23C8-D54F-81D5-8B6E279DCDE2}" sibTransId="{99D1A47C-5B7C-4546-8A1B-B5121C5BC9E0}"/>
    <dgm:cxn modelId="{0C1FA533-E380-C14E-9C1D-48B2358BEC8F}" type="presOf" srcId="{1A586AC6-7A04-9349-B73D-554CB714513F}" destId="{582308CF-256B-4746-BC7A-F5A2CAE2863D}" srcOrd="0" destOrd="1" presId="urn:microsoft.com/office/officeart/2005/8/layout/hList1"/>
    <dgm:cxn modelId="{1CDA3B5B-8FEB-5746-8F3D-9DD8F502DCB6}" type="presOf" srcId="{53A33B66-229E-0F46-AAC4-DA97EC850348}" destId="{582308CF-256B-4746-BC7A-F5A2CAE2863D}" srcOrd="0" destOrd="0" presId="urn:microsoft.com/office/officeart/2005/8/layout/hList1"/>
    <dgm:cxn modelId="{E76D6F5C-4CE4-4E43-9433-4579C4D5DF5B}" srcId="{8AFD3815-1079-494F-AA27-CBF38E85BB48}" destId="{53A33B66-229E-0F46-AAC4-DA97EC850348}" srcOrd="0" destOrd="0" parTransId="{8E5AB063-0550-9748-BDED-EF5BF8A01FAD}" sibTransId="{C3E730F7-0BA3-6C46-BA6F-AD6EEBCD5256}"/>
    <dgm:cxn modelId="{4154455D-A92E-7F43-9DC1-183AE7F639AB}" type="presOf" srcId="{8AFD3815-1079-494F-AA27-CBF38E85BB48}" destId="{A7510A9A-B686-6E44-91E9-76D17D37C95D}" srcOrd="0" destOrd="0" presId="urn:microsoft.com/office/officeart/2005/8/layout/hList1"/>
    <dgm:cxn modelId="{82F6DA78-B529-E24C-8401-144B2C005816}" type="presOf" srcId="{2D67E422-F0CF-6948-95C6-88A5161C7296}" destId="{F8B63C94-BCAC-A346-87EB-41B8DF59B5C8}" srcOrd="0" destOrd="0" presId="urn:microsoft.com/office/officeart/2005/8/layout/hList1"/>
    <dgm:cxn modelId="{3218E1A3-1A8A-FF4A-9A61-56B34E479096}" type="presOf" srcId="{60EC424A-626E-F745-872E-F015AEEBE2CA}" destId="{B2EBC990-495C-8C4B-BDEF-1EC843068A07}" srcOrd="0" destOrd="0" presId="urn:microsoft.com/office/officeart/2005/8/layout/hList1"/>
    <dgm:cxn modelId="{767E79A9-B099-2D40-96EF-6547E29AE35B}" srcId="{8AFD3815-1079-494F-AA27-CBF38E85BB48}" destId="{1A586AC6-7A04-9349-B73D-554CB714513F}" srcOrd="1" destOrd="0" parTransId="{1FCF9502-FF82-1D49-82BA-86AFEF972975}" sibTransId="{A95E4D9B-A7CB-A243-90CE-213EE58938F1}"/>
    <dgm:cxn modelId="{0F1B71D8-32C5-7D4C-B13E-5963F9EFF9D8}" srcId="{60EC424A-626E-F745-872E-F015AEEBE2CA}" destId="{20AF0DB5-3704-8B41-9225-B1B4C049DB49}" srcOrd="0" destOrd="0" parTransId="{58C00477-4A8B-5C40-A815-98E73BC16EB1}" sibTransId="{4FE2BD63-6FB5-CA48-B023-A58868E55579}"/>
    <dgm:cxn modelId="{1010E5DC-481E-144C-8468-AF4D00201EBD}" srcId="{2D67E422-F0CF-6948-95C6-88A5161C7296}" destId="{60EC424A-626E-F745-872E-F015AEEBE2CA}" srcOrd="1" destOrd="0" parTransId="{ADD2E342-22FB-104D-BB03-CE0A5BBD592C}" sibTransId="{F9B7009A-96AE-2549-90B5-F0B8560C0604}"/>
    <dgm:cxn modelId="{DC0864F4-F1B0-3545-AA4C-72098837429B}" srcId="{60EC424A-626E-F745-872E-F015AEEBE2CA}" destId="{48CD6DA0-47C0-5D4D-A076-35F48E3B8CF0}" srcOrd="1" destOrd="0" parTransId="{4EED3B0A-1614-F74B-A21C-75399F80FAC9}" sibTransId="{0C6D8CF7-6362-A648-8589-815B2CB7B8BC}"/>
    <dgm:cxn modelId="{8EAE30C8-5009-664B-823F-F0356699006E}" type="presParOf" srcId="{F8B63C94-BCAC-A346-87EB-41B8DF59B5C8}" destId="{C039AEE3-7D89-7F4C-896F-FB326EF4B55A}" srcOrd="0" destOrd="0" presId="urn:microsoft.com/office/officeart/2005/8/layout/hList1"/>
    <dgm:cxn modelId="{AF02EF30-4101-9141-BD9B-05074E91A5D0}" type="presParOf" srcId="{C039AEE3-7D89-7F4C-896F-FB326EF4B55A}" destId="{A7510A9A-B686-6E44-91E9-76D17D37C95D}" srcOrd="0" destOrd="0" presId="urn:microsoft.com/office/officeart/2005/8/layout/hList1"/>
    <dgm:cxn modelId="{8B2E5DEA-16F4-9F40-956F-6DCDFE6367C3}" type="presParOf" srcId="{C039AEE3-7D89-7F4C-896F-FB326EF4B55A}" destId="{582308CF-256B-4746-BC7A-F5A2CAE2863D}" srcOrd="1" destOrd="0" presId="urn:microsoft.com/office/officeart/2005/8/layout/hList1"/>
    <dgm:cxn modelId="{BE28FA5C-2D40-D449-9B87-00EC8F564832}" type="presParOf" srcId="{F8B63C94-BCAC-A346-87EB-41B8DF59B5C8}" destId="{17B46287-90D6-7B4A-898A-3B0901861A50}" srcOrd="1" destOrd="0" presId="urn:microsoft.com/office/officeart/2005/8/layout/hList1"/>
    <dgm:cxn modelId="{6B3853A7-FBBD-F24E-A60B-36C7DC191488}" type="presParOf" srcId="{F8B63C94-BCAC-A346-87EB-41B8DF59B5C8}" destId="{918E247F-1765-C048-AD06-57E0413BF908}" srcOrd="2" destOrd="0" presId="urn:microsoft.com/office/officeart/2005/8/layout/hList1"/>
    <dgm:cxn modelId="{62D8969E-33E3-3341-BC39-2E1828A3D6D2}" type="presParOf" srcId="{918E247F-1765-C048-AD06-57E0413BF908}" destId="{B2EBC990-495C-8C4B-BDEF-1EC843068A07}" srcOrd="0" destOrd="0" presId="urn:microsoft.com/office/officeart/2005/8/layout/hList1"/>
    <dgm:cxn modelId="{4134D634-F66C-504B-AC61-529A10063636}" type="presParOf" srcId="{918E247F-1765-C048-AD06-57E0413BF908}" destId="{9576B2FF-4F9B-C041-929A-CA1F0424FE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3964B-5739-D64D-84A9-69F6BEAC6311}">
      <dsp:nvSpPr>
        <dsp:cNvPr id="0" name=""/>
        <dsp:cNvSpPr/>
      </dsp:nvSpPr>
      <dsp:spPr>
        <a:xfrm>
          <a:off x="1237010" y="1631"/>
          <a:ext cx="4192812" cy="251568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de-DE" sz="5000" kern="1200"/>
            <a:t>Sandro Ursch, CEO Rigahaus Chur</a:t>
          </a:r>
          <a:endParaRPr lang="en-US" sz="5000" kern="1200"/>
        </a:p>
      </dsp:txBody>
      <dsp:txXfrm>
        <a:off x="1237010" y="1631"/>
        <a:ext cx="4192812" cy="2515687"/>
      </dsp:txXfrm>
    </dsp:sp>
    <dsp:sp modelId="{131EE52B-6BEC-F744-A2B2-C6C9A67DDBF8}">
      <dsp:nvSpPr>
        <dsp:cNvPr id="0" name=""/>
        <dsp:cNvSpPr/>
      </dsp:nvSpPr>
      <dsp:spPr>
        <a:xfrm>
          <a:off x="1237010" y="2936600"/>
          <a:ext cx="4192812" cy="2515687"/>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de-DE" sz="5000" kern="1200"/>
            <a:t>Peter Peyer, Vorsteher DJSG</a:t>
          </a:r>
          <a:endParaRPr lang="en-US" sz="5000" kern="1200"/>
        </a:p>
      </dsp:txBody>
      <dsp:txXfrm>
        <a:off x="1237010" y="2936600"/>
        <a:ext cx="4192812" cy="2515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74981-6F76-0041-91B1-9FCFCE8456C3}">
      <dsp:nvSpPr>
        <dsp:cNvPr id="0" name=""/>
        <dsp:cNvSpPr/>
      </dsp:nvSpPr>
      <dsp:spPr>
        <a:xfrm>
          <a:off x="0" y="51613"/>
          <a:ext cx="7201759" cy="911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de-DE" sz="3800" b="1" kern="1200" dirty="0"/>
            <a:t>B) Neuwahl in den Vorstand</a:t>
          </a:r>
          <a:endParaRPr lang="en-US" sz="3800" b="1" kern="1200" dirty="0"/>
        </a:p>
      </dsp:txBody>
      <dsp:txXfrm>
        <a:off x="44492" y="96105"/>
        <a:ext cx="7112775" cy="822446"/>
      </dsp:txXfrm>
    </dsp:sp>
    <dsp:sp modelId="{30341A4A-D63B-0D4E-81F2-7FB1C10FD7FA}">
      <dsp:nvSpPr>
        <dsp:cNvPr id="0" name=""/>
        <dsp:cNvSpPr/>
      </dsp:nvSpPr>
      <dsp:spPr>
        <a:xfrm>
          <a:off x="0" y="1072483"/>
          <a:ext cx="7201759" cy="9114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de-DE" sz="3800" kern="1200" dirty="0"/>
            <a:t>     - </a:t>
          </a:r>
          <a:r>
            <a:rPr lang="de-DE" sz="3800" kern="1200" dirty="0" err="1"/>
            <a:t>Mirea</a:t>
          </a:r>
          <a:r>
            <a:rPr lang="de-DE" sz="3800" kern="1200" dirty="0"/>
            <a:t> Halkic</a:t>
          </a:r>
          <a:endParaRPr lang="en-US" sz="3800" kern="1200" dirty="0"/>
        </a:p>
      </dsp:txBody>
      <dsp:txXfrm>
        <a:off x="44492" y="1116975"/>
        <a:ext cx="7112775" cy="822446"/>
      </dsp:txXfrm>
    </dsp:sp>
    <dsp:sp modelId="{0ABFBDEB-D826-0548-A7A5-65FA13EDBBD1}">
      <dsp:nvSpPr>
        <dsp:cNvPr id="0" name=""/>
        <dsp:cNvSpPr/>
      </dsp:nvSpPr>
      <dsp:spPr>
        <a:xfrm>
          <a:off x="0" y="2093353"/>
          <a:ext cx="7201759" cy="9114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de-DE" sz="3800" kern="1200" dirty="0"/>
            <a:t>     - Sabrin Derungs </a:t>
          </a:r>
          <a:endParaRPr lang="en-US" sz="3800" kern="1200" dirty="0"/>
        </a:p>
      </dsp:txBody>
      <dsp:txXfrm>
        <a:off x="44492" y="2137845"/>
        <a:ext cx="7112775" cy="822446"/>
      </dsp:txXfrm>
    </dsp:sp>
    <dsp:sp modelId="{C5B09574-F35B-094F-8FF0-57F4F9103EF1}">
      <dsp:nvSpPr>
        <dsp:cNvPr id="0" name=""/>
        <dsp:cNvSpPr/>
      </dsp:nvSpPr>
      <dsp:spPr>
        <a:xfrm>
          <a:off x="0" y="3114223"/>
          <a:ext cx="7201759" cy="9114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     - Christian Pfister</a:t>
          </a:r>
        </a:p>
      </dsp:txBody>
      <dsp:txXfrm>
        <a:off x="44492" y="3158715"/>
        <a:ext cx="7112775" cy="822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10A9A-B686-6E44-91E9-76D17D37C95D}">
      <dsp:nvSpPr>
        <dsp:cNvPr id="0" name=""/>
        <dsp:cNvSpPr/>
      </dsp:nvSpPr>
      <dsp:spPr>
        <a:xfrm>
          <a:off x="53" y="161401"/>
          <a:ext cx="5106412" cy="152196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de-DE" sz="4200" kern="1200" dirty="0"/>
            <a:t>9. Wahl Delegierte:</a:t>
          </a:r>
          <a:endParaRPr lang="de-CH" sz="4200" kern="1200" dirty="0"/>
        </a:p>
      </dsp:txBody>
      <dsp:txXfrm>
        <a:off x="53" y="161401"/>
        <a:ext cx="5106412" cy="1521961"/>
      </dsp:txXfrm>
    </dsp:sp>
    <dsp:sp modelId="{582308CF-256B-4746-BC7A-F5A2CAE2863D}">
      <dsp:nvSpPr>
        <dsp:cNvPr id="0" name=""/>
        <dsp:cNvSpPr/>
      </dsp:nvSpPr>
      <dsp:spPr>
        <a:xfrm>
          <a:off x="53" y="1683363"/>
          <a:ext cx="5106412" cy="18446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l" defTabSz="1866900">
            <a:lnSpc>
              <a:spcPct val="90000"/>
            </a:lnSpc>
            <a:spcBef>
              <a:spcPct val="0"/>
            </a:spcBef>
            <a:spcAft>
              <a:spcPct val="15000"/>
            </a:spcAft>
            <a:buNone/>
          </a:pPr>
          <a:r>
            <a:rPr lang="de-CH" sz="4200" kern="1200" dirty="0"/>
            <a:t>      </a:t>
          </a:r>
        </a:p>
        <a:p>
          <a:pPr marL="285750" lvl="1" indent="-285750" algn="l" defTabSz="1866900">
            <a:lnSpc>
              <a:spcPct val="90000"/>
            </a:lnSpc>
            <a:spcBef>
              <a:spcPct val="0"/>
            </a:spcBef>
            <a:spcAft>
              <a:spcPct val="15000"/>
            </a:spcAft>
            <a:buFont typeface="Arial" panose="020B0604020202020204" pitchFamily="34" charset="0"/>
            <a:buChar char="•"/>
          </a:pPr>
          <a:r>
            <a:rPr lang="de-CH" sz="4200" kern="1200" dirty="0"/>
            <a:t>Daniela </a:t>
          </a:r>
          <a:r>
            <a:rPr lang="de-CH" sz="4200" kern="1200" dirty="0" err="1"/>
            <a:t>Hamberger</a:t>
          </a:r>
          <a:endParaRPr lang="de-CH" sz="4200" kern="1200" dirty="0"/>
        </a:p>
      </dsp:txBody>
      <dsp:txXfrm>
        <a:off x="53" y="1683363"/>
        <a:ext cx="5106412" cy="1844640"/>
      </dsp:txXfrm>
    </dsp:sp>
    <dsp:sp modelId="{B2EBC990-495C-8C4B-BDEF-1EC843068A07}">
      <dsp:nvSpPr>
        <dsp:cNvPr id="0" name=""/>
        <dsp:cNvSpPr/>
      </dsp:nvSpPr>
      <dsp:spPr>
        <a:xfrm>
          <a:off x="5821363" y="161401"/>
          <a:ext cx="5106412" cy="1521961"/>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de-DE" sz="4200" kern="1200" dirty="0"/>
            <a:t>10. Wahl Ersatzdelegierte:</a:t>
          </a:r>
          <a:endParaRPr lang="de-CH" sz="4200" kern="1200" dirty="0"/>
        </a:p>
      </dsp:txBody>
      <dsp:txXfrm>
        <a:off x="5821363" y="161401"/>
        <a:ext cx="5106412" cy="1521961"/>
      </dsp:txXfrm>
    </dsp:sp>
    <dsp:sp modelId="{9576B2FF-4F9B-C041-929A-CA1F0424FED2}">
      <dsp:nvSpPr>
        <dsp:cNvPr id="0" name=""/>
        <dsp:cNvSpPr/>
      </dsp:nvSpPr>
      <dsp:spPr>
        <a:xfrm>
          <a:off x="5821363" y="1683363"/>
          <a:ext cx="5106412" cy="184464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4028" tIns="224028" rIns="298704" bIns="336042" numCol="1" spcCol="1270" anchor="t" anchorCtr="0">
          <a:noAutofit/>
        </a:bodyPr>
        <a:lstStyle/>
        <a:p>
          <a:pPr marL="285750" lvl="1" indent="-285750" algn="l" defTabSz="1866900">
            <a:lnSpc>
              <a:spcPct val="90000"/>
            </a:lnSpc>
            <a:spcBef>
              <a:spcPct val="0"/>
            </a:spcBef>
            <a:spcAft>
              <a:spcPct val="15000"/>
            </a:spcAft>
            <a:buChar char="•"/>
          </a:pPr>
          <a:r>
            <a:rPr lang="de-DE" sz="4200" kern="1200" dirty="0"/>
            <a:t>Mirela </a:t>
          </a:r>
          <a:r>
            <a:rPr lang="de-DE" sz="4200" kern="1200" dirty="0" err="1"/>
            <a:t>Halkic</a:t>
          </a:r>
          <a:endParaRPr lang="de-CH" sz="4200" kern="1200" dirty="0"/>
        </a:p>
        <a:p>
          <a:pPr marL="285750" lvl="1" indent="-285750" algn="l" defTabSz="1866900">
            <a:lnSpc>
              <a:spcPct val="90000"/>
            </a:lnSpc>
            <a:spcBef>
              <a:spcPct val="0"/>
            </a:spcBef>
            <a:spcAft>
              <a:spcPct val="15000"/>
            </a:spcAft>
            <a:buChar char="•"/>
          </a:pPr>
          <a:r>
            <a:rPr lang="de-CH" sz="4200" kern="1200" dirty="0"/>
            <a:t>Christian Pfister</a:t>
          </a:r>
        </a:p>
      </dsp:txBody>
      <dsp:txXfrm>
        <a:off x="5821363" y="1683363"/>
        <a:ext cx="5106412" cy="18446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77147-545C-7046-8CF7-F9AD678276C0}" type="datetimeFigureOut">
              <a:rPr lang="de-DE" smtClean="0"/>
              <a:t>31.03.2022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0D0CB-BEC5-3548-874F-734B993D9B4B}" type="slidenum">
              <a:rPr lang="de-DE" smtClean="0"/>
              <a:t>‹Nr.›</a:t>
            </a:fld>
            <a:endParaRPr lang="de-DE"/>
          </a:p>
        </p:txBody>
      </p:sp>
    </p:spTree>
    <p:extLst>
      <p:ext uri="{BB962C8B-B14F-4D97-AF65-F5344CB8AC3E}">
        <p14:creationId xmlns:p14="http://schemas.microsoft.com/office/powerpoint/2010/main" val="212222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A50855-5D7D-3F47-9767-2FA86D33165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D05EF5C-6A31-0243-8803-9F314D3C4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C4065DA-89FD-FF42-8036-C449CEB5DA29}"/>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5" name="Fußzeilenplatzhalter 4">
            <a:extLst>
              <a:ext uri="{FF2B5EF4-FFF2-40B4-BE49-F238E27FC236}">
                <a16:creationId xmlns:a16="http://schemas.microsoft.com/office/drawing/2014/main" id="{AE8578F4-D681-B74F-BEC6-85D605F054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ADF261B-57D4-5842-BC64-06AFA1039E0B}"/>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279627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BCB51-507D-4E48-9A19-8F7D8FCED01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98E4BA8-F3AE-D140-9906-8D50797FF5A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1B5C16-61D7-F843-AD9B-E2B4D87F52C4}"/>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5" name="Fußzeilenplatzhalter 4">
            <a:extLst>
              <a:ext uri="{FF2B5EF4-FFF2-40B4-BE49-F238E27FC236}">
                <a16:creationId xmlns:a16="http://schemas.microsoft.com/office/drawing/2014/main" id="{7D7DCBA7-7899-2643-B78F-208DEC1A79A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A6CAC20-92CF-6342-B636-86226D25CA26}"/>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291304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BA871EC-BB3B-2544-9A17-AB99FBCEB88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2130266-B04B-AF4A-9E37-499A3620A1D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751619-BD44-1844-AF81-7EFF37ACA308}"/>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5" name="Fußzeilenplatzhalter 4">
            <a:extLst>
              <a:ext uri="{FF2B5EF4-FFF2-40B4-BE49-F238E27FC236}">
                <a16:creationId xmlns:a16="http://schemas.microsoft.com/office/drawing/2014/main" id="{CA9ACE02-66EB-1145-9302-A41BE15A28D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C8C98B0-58F9-DC4B-8291-2F57AA89A9C8}"/>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72723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15A22-DE5A-F942-A00E-073EA29B130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45326B0-CF2A-5C4D-93A5-1EE99BEB310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AB9FA37-BB48-154E-9E35-D1DC702C2E6B}"/>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5" name="Fußzeilenplatzhalter 4">
            <a:extLst>
              <a:ext uri="{FF2B5EF4-FFF2-40B4-BE49-F238E27FC236}">
                <a16:creationId xmlns:a16="http://schemas.microsoft.com/office/drawing/2014/main" id="{AF31F607-2A6D-2541-B8B7-7B3E260937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BE1CD7-DF4D-CD4F-B951-3000C1DE2659}"/>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139639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01F19-9191-1748-AF03-00A285EED4D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18EBA5DA-C7B5-544B-A2E2-55305C32E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E45CD8E-769D-4047-A6DF-0CA76D188708}"/>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5" name="Fußzeilenplatzhalter 4">
            <a:extLst>
              <a:ext uri="{FF2B5EF4-FFF2-40B4-BE49-F238E27FC236}">
                <a16:creationId xmlns:a16="http://schemas.microsoft.com/office/drawing/2014/main" id="{2FC1B742-C85B-D44C-B645-FB49133CAE4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8E63D4F-4690-8549-88DE-73CB93167847}"/>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40967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A53F3-1002-884D-8FDA-9D879DE48E9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B697049-3250-1848-A0C9-0427C158886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9A3D0F3-2AA6-6F46-99AF-2F0E61C565B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5EC67EB-2025-0349-BAAA-DFC936252ED6}"/>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6" name="Fußzeilenplatzhalter 5">
            <a:extLst>
              <a:ext uri="{FF2B5EF4-FFF2-40B4-BE49-F238E27FC236}">
                <a16:creationId xmlns:a16="http://schemas.microsoft.com/office/drawing/2014/main" id="{48EC923A-B5E9-164F-B6F0-DCCDC61E480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DAEC231-929F-0247-BC36-6B178D7881D3}"/>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259757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32AC5-C1A3-DB43-B227-5D383782B26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1F4A48C-53A7-F14E-9ED7-D2AA37794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8372F40-65D4-D54A-8ACE-FBB1A05EDB2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2158441-D944-FE40-B99D-BBC6ED130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5682A6-50E2-4847-8C67-B95E2C12AAF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CC2CEB9-9AE6-2743-A307-86EE87486CBC}"/>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8" name="Fußzeilenplatzhalter 7">
            <a:extLst>
              <a:ext uri="{FF2B5EF4-FFF2-40B4-BE49-F238E27FC236}">
                <a16:creationId xmlns:a16="http://schemas.microsoft.com/office/drawing/2014/main" id="{775D7479-6E6E-B748-ACAF-2E34B315495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408B087-8111-6548-A4B6-F3C180FFE63A}"/>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121591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CE1DB-A009-5E45-9303-0382AC0DE3B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BEAD22C-B8CB-4043-80E9-253F4D17E3BB}"/>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4" name="Fußzeilenplatzhalter 3">
            <a:extLst>
              <a:ext uri="{FF2B5EF4-FFF2-40B4-BE49-F238E27FC236}">
                <a16:creationId xmlns:a16="http://schemas.microsoft.com/office/drawing/2014/main" id="{6FF19CF0-44DD-3D48-BAE5-81E6DFF8FFB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069187A-A7CE-8C43-A6CC-33A074653867}"/>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102652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F990813-2B8F-0F40-85F5-A14A743BD084}"/>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3" name="Fußzeilenplatzhalter 2">
            <a:extLst>
              <a:ext uri="{FF2B5EF4-FFF2-40B4-BE49-F238E27FC236}">
                <a16:creationId xmlns:a16="http://schemas.microsoft.com/office/drawing/2014/main" id="{520E5108-36D9-7D4B-98AC-A41B865062C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C75608D-2519-9045-8E19-77F37A94124E}"/>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90682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E0FD3-F3B9-E548-B65E-CED3279EBD1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BB6CCB4-10EC-7D49-AADD-D3387C8A0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8B7511B-5537-6B41-9641-8ACEAFB1A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C43177A-30E0-1640-9446-1DE02033B408}"/>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6" name="Fußzeilenplatzhalter 5">
            <a:extLst>
              <a:ext uri="{FF2B5EF4-FFF2-40B4-BE49-F238E27FC236}">
                <a16:creationId xmlns:a16="http://schemas.microsoft.com/office/drawing/2014/main" id="{21F05A4E-1DB6-9C4D-A351-16DD548ACC5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E786B3-36D7-7049-A690-ED0FE1A81A88}"/>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123483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7B9C9E-EC12-D24F-B306-3FB920E1D56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FFC2034-8806-B54D-8674-0C79B566C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109D0BD7-35D6-154A-A886-86AD89C2A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39FF9D9-2F0C-B341-BCD5-36D64956A7EF}"/>
              </a:ext>
            </a:extLst>
          </p:cNvPr>
          <p:cNvSpPr>
            <a:spLocks noGrp="1"/>
          </p:cNvSpPr>
          <p:nvPr>
            <p:ph type="dt" sz="half" idx="10"/>
          </p:nvPr>
        </p:nvSpPr>
        <p:spPr/>
        <p:txBody>
          <a:bodyPr/>
          <a:lstStyle/>
          <a:p>
            <a:fld id="{D696087A-EAE0-8D45-8BE5-034C3C67FCD2}" type="datetimeFigureOut">
              <a:rPr lang="de-DE" smtClean="0"/>
              <a:t>31.03.2022</a:t>
            </a:fld>
            <a:endParaRPr lang="de-DE"/>
          </a:p>
        </p:txBody>
      </p:sp>
      <p:sp>
        <p:nvSpPr>
          <p:cNvPr id="6" name="Fußzeilenplatzhalter 5">
            <a:extLst>
              <a:ext uri="{FF2B5EF4-FFF2-40B4-BE49-F238E27FC236}">
                <a16:creationId xmlns:a16="http://schemas.microsoft.com/office/drawing/2014/main" id="{F4E6D9C9-89BB-C04D-9931-6EEE4331BA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6A927BD-8DC6-0E4C-BAE2-B995DF6D2EA4}"/>
              </a:ext>
            </a:extLst>
          </p:cNvPr>
          <p:cNvSpPr>
            <a:spLocks noGrp="1"/>
          </p:cNvSpPr>
          <p:nvPr>
            <p:ph type="sldNum" sz="quarter" idx="12"/>
          </p:nvPr>
        </p:nvSpPr>
        <p:spPr/>
        <p:txBody>
          <a:bodyPr/>
          <a:lstStyle/>
          <a:p>
            <a:fld id="{5B81B160-8CB4-9D42-88DD-599EB3A8822C}" type="slidenum">
              <a:rPr lang="de-DE" smtClean="0"/>
              <a:t>‹Nr.›</a:t>
            </a:fld>
            <a:endParaRPr lang="de-DE"/>
          </a:p>
        </p:txBody>
      </p:sp>
    </p:spTree>
    <p:extLst>
      <p:ext uri="{BB962C8B-B14F-4D97-AF65-F5344CB8AC3E}">
        <p14:creationId xmlns:p14="http://schemas.microsoft.com/office/powerpoint/2010/main" val="151030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rgbClr val="00B050"/>
            </a:gs>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C1C1AB-1691-1249-9642-F4E2A4916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CECD09-73CD-C349-B5DB-5ED3C750C2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70F618-F3B6-414F-BC9C-0F9CC64F8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6087A-EAE0-8D45-8BE5-034C3C67FCD2}" type="datetimeFigureOut">
              <a:rPr lang="de-DE" smtClean="0"/>
              <a:t>31.03.2022</a:t>
            </a:fld>
            <a:endParaRPr lang="de-DE"/>
          </a:p>
        </p:txBody>
      </p:sp>
      <p:sp>
        <p:nvSpPr>
          <p:cNvPr id="5" name="Fußzeilenplatzhalter 4">
            <a:extLst>
              <a:ext uri="{FF2B5EF4-FFF2-40B4-BE49-F238E27FC236}">
                <a16:creationId xmlns:a16="http://schemas.microsoft.com/office/drawing/2014/main" id="{4B473FD6-45C8-4049-BE05-A0260CFD5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45EE2CF-77F9-D249-94EE-D29E866B2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1B160-8CB4-9D42-88DD-599EB3A8822C}" type="slidenum">
              <a:rPr lang="de-DE" smtClean="0"/>
              <a:t>‹Nr.›</a:t>
            </a:fld>
            <a:endParaRPr lang="de-DE"/>
          </a:p>
        </p:txBody>
      </p:sp>
    </p:spTree>
    <p:extLst>
      <p:ext uri="{BB962C8B-B14F-4D97-AF65-F5344CB8AC3E}">
        <p14:creationId xmlns:p14="http://schemas.microsoft.com/office/powerpoint/2010/main" val="1393961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D5C1D37-CF85-144F-A897-20110B564A18}"/>
              </a:ext>
            </a:extLst>
          </p:cNvPr>
          <p:cNvSpPr>
            <a:spLocks noGrp="1"/>
          </p:cNvSpPr>
          <p:nvPr>
            <p:ph type="ctrTitle"/>
          </p:nvPr>
        </p:nvSpPr>
        <p:spPr>
          <a:xfrm>
            <a:off x="1127208" y="857251"/>
            <a:ext cx="4747280" cy="3098061"/>
          </a:xfrm>
        </p:spPr>
        <p:txBody>
          <a:bodyPr anchor="b">
            <a:normAutofit/>
          </a:bodyPr>
          <a:lstStyle/>
          <a:p>
            <a:pPr algn="l"/>
            <a:r>
              <a:rPr lang="de-DE" sz="4400" dirty="0">
                <a:solidFill>
                  <a:srgbClr val="FFFFFF"/>
                </a:solidFill>
              </a:rPr>
              <a:t>SBK </a:t>
            </a:r>
            <a:br>
              <a:rPr lang="de-DE" sz="4400" dirty="0">
                <a:solidFill>
                  <a:srgbClr val="FFFFFF"/>
                </a:solidFill>
              </a:rPr>
            </a:br>
            <a:r>
              <a:rPr lang="de-DE" sz="4400" dirty="0">
                <a:solidFill>
                  <a:srgbClr val="FFFFFF"/>
                </a:solidFill>
              </a:rPr>
              <a:t>Hauptversammlung </a:t>
            </a:r>
            <a:br>
              <a:rPr lang="de-DE" sz="4400" dirty="0">
                <a:solidFill>
                  <a:srgbClr val="FFFFFF"/>
                </a:solidFill>
              </a:rPr>
            </a:br>
            <a:endParaRPr lang="de-DE" sz="4400" dirty="0">
              <a:solidFill>
                <a:srgbClr val="FFFFFF"/>
              </a:solidFill>
            </a:endParaRP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tertitel 2">
            <a:extLst>
              <a:ext uri="{FF2B5EF4-FFF2-40B4-BE49-F238E27FC236}">
                <a16:creationId xmlns:a16="http://schemas.microsoft.com/office/drawing/2014/main" id="{6F127025-EC64-2141-9522-CC3A2636D5B8}"/>
              </a:ext>
            </a:extLst>
          </p:cNvPr>
          <p:cNvSpPr>
            <a:spLocks noGrp="1"/>
          </p:cNvSpPr>
          <p:nvPr>
            <p:ph type="subTitle" idx="1"/>
          </p:nvPr>
        </p:nvSpPr>
        <p:spPr>
          <a:xfrm>
            <a:off x="1127208" y="4756265"/>
            <a:ext cx="4393278" cy="1244483"/>
          </a:xfrm>
        </p:spPr>
        <p:txBody>
          <a:bodyPr anchor="t">
            <a:normAutofit/>
          </a:bodyPr>
          <a:lstStyle/>
          <a:p>
            <a:pPr algn="l"/>
            <a:endParaRPr lang="de-DE" dirty="0">
              <a:solidFill>
                <a:srgbClr val="FFFFFF"/>
              </a:solidFill>
            </a:endParaRPr>
          </a:p>
          <a:p>
            <a:pPr algn="l"/>
            <a:r>
              <a:rPr lang="de-DE" dirty="0">
                <a:solidFill>
                  <a:srgbClr val="FFFFFF"/>
                </a:solidFill>
              </a:rPr>
              <a:t>31. März 2022</a:t>
            </a:r>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a:extLst>
              <a:ext uri="{FF2B5EF4-FFF2-40B4-BE49-F238E27FC236}">
                <a16:creationId xmlns:a16="http://schemas.microsoft.com/office/drawing/2014/main" id="{E9FEDE3F-56C7-467D-9F07-DE293E8CC091}"/>
              </a:ext>
            </a:extLst>
          </p:cNvPr>
          <p:cNvPicPr>
            <a:picLocks noChangeAspect="1"/>
          </p:cNvPicPr>
          <p:nvPr/>
        </p:nvPicPr>
        <p:blipFill>
          <a:blip r:embed="rId2"/>
          <a:stretch>
            <a:fillRect/>
          </a:stretch>
        </p:blipFill>
        <p:spPr>
          <a:xfrm>
            <a:off x="6858391" y="2323403"/>
            <a:ext cx="3861500" cy="2234443"/>
          </a:xfrm>
          <a:prstGeom prst="rect">
            <a:avLst/>
          </a:prstGeom>
        </p:spPr>
      </p:pic>
    </p:spTree>
    <p:extLst>
      <p:ext uri="{BB962C8B-B14F-4D97-AF65-F5344CB8AC3E}">
        <p14:creationId xmlns:p14="http://schemas.microsoft.com/office/powerpoint/2010/main" val="133060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BD18F2DF-C627-F34C-85A1-59879B24454B}"/>
              </a:ext>
            </a:extLst>
          </p:cNvPr>
          <p:cNvSpPr>
            <a:spLocks noGrp="1"/>
          </p:cNvSpPr>
          <p:nvPr>
            <p:ph type="title"/>
          </p:nvPr>
        </p:nvSpPr>
        <p:spPr>
          <a:xfrm>
            <a:off x="362751" y="2476350"/>
            <a:ext cx="3729540" cy="2203424"/>
          </a:xfrm>
        </p:spPr>
        <p:txBody>
          <a:bodyPr vert="horz" lIns="91440" tIns="45720" rIns="91440" bIns="45720" rtlCol="0" anchor="t">
            <a:normAutofit/>
          </a:bodyPr>
          <a:lstStyle/>
          <a:p>
            <a:r>
              <a:rPr lang="en-US" sz="4000" kern="1200" dirty="0" err="1">
                <a:solidFill>
                  <a:srgbClr val="FFFFFF"/>
                </a:solidFill>
                <a:ea typeface="+mj-ea"/>
                <a:cs typeface="+mj-cs"/>
              </a:rPr>
              <a:t>Revisorenbericht</a:t>
            </a:r>
            <a:br>
              <a:rPr lang="en-US" sz="2800" kern="1200" dirty="0">
                <a:solidFill>
                  <a:srgbClr val="FFFFFF"/>
                </a:solidFill>
                <a:ea typeface="+mj-ea"/>
                <a:cs typeface="+mj-cs"/>
              </a:rPr>
            </a:br>
            <a:endParaRPr lang="en-US" sz="2800" kern="1200" dirty="0">
              <a:solidFill>
                <a:srgbClr val="FFFFFF"/>
              </a:solidFill>
              <a:ea typeface="+mj-ea"/>
              <a:cs typeface="+mj-cs"/>
            </a:endParaRPr>
          </a:p>
        </p:txBody>
      </p:sp>
      <p:pic>
        <p:nvPicPr>
          <p:cNvPr id="5" name="Grafik 4">
            <a:extLst>
              <a:ext uri="{FF2B5EF4-FFF2-40B4-BE49-F238E27FC236}">
                <a16:creationId xmlns:a16="http://schemas.microsoft.com/office/drawing/2014/main" id="{E903FBAB-9B08-4993-9B15-DB62585B4541}"/>
              </a:ext>
            </a:extLst>
          </p:cNvPr>
          <p:cNvPicPr>
            <a:picLocks noChangeAspect="1"/>
          </p:cNvPicPr>
          <p:nvPr/>
        </p:nvPicPr>
        <p:blipFill>
          <a:blip r:embed="rId2"/>
          <a:stretch>
            <a:fillRect/>
          </a:stretch>
        </p:blipFill>
        <p:spPr>
          <a:xfrm rot="489027">
            <a:off x="5818420" y="752930"/>
            <a:ext cx="4241312" cy="5650266"/>
          </a:xfrm>
          <a:prstGeom prst="rect">
            <a:avLst/>
          </a:prstGeom>
        </p:spPr>
      </p:pic>
    </p:spTree>
    <p:extLst>
      <p:ext uri="{BB962C8B-B14F-4D97-AF65-F5344CB8AC3E}">
        <p14:creationId xmlns:p14="http://schemas.microsoft.com/office/powerpoint/2010/main" val="120305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BD18F2DF-C627-F34C-85A1-59879B24454B}"/>
              </a:ext>
            </a:extLst>
          </p:cNvPr>
          <p:cNvSpPr>
            <a:spLocks noGrp="1"/>
          </p:cNvSpPr>
          <p:nvPr>
            <p:ph type="title"/>
          </p:nvPr>
        </p:nvSpPr>
        <p:spPr>
          <a:xfrm>
            <a:off x="311202" y="1729947"/>
            <a:ext cx="3727402" cy="4282631"/>
          </a:xfrm>
        </p:spPr>
        <p:txBody>
          <a:bodyPr vert="horz" lIns="91440" tIns="45720" rIns="91440" bIns="45720" rtlCol="0" anchor="t">
            <a:normAutofit/>
          </a:bodyPr>
          <a:lstStyle/>
          <a:p>
            <a:r>
              <a:rPr lang="en-US" sz="4000" kern="1200" dirty="0">
                <a:solidFill>
                  <a:srgbClr val="FFFFFF"/>
                </a:solidFill>
                <a:ea typeface="+mj-ea"/>
                <a:cs typeface="+mj-cs"/>
              </a:rPr>
              <a:t>4. </a:t>
            </a:r>
            <a:r>
              <a:rPr lang="en-US" sz="4000" kern="1200" dirty="0" err="1">
                <a:solidFill>
                  <a:srgbClr val="FFFFFF"/>
                </a:solidFill>
                <a:ea typeface="+mj-ea"/>
                <a:cs typeface="+mj-cs"/>
              </a:rPr>
              <a:t>Genehmigung</a:t>
            </a:r>
            <a:r>
              <a:rPr lang="en-US" sz="4000" kern="1200" dirty="0">
                <a:solidFill>
                  <a:srgbClr val="FFFFFF"/>
                </a:solidFill>
                <a:ea typeface="+mj-ea"/>
                <a:cs typeface="+mj-cs"/>
              </a:rPr>
              <a:t> </a:t>
            </a:r>
            <a:br>
              <a:rPr lang="en-US" sz="4000" kern="1200" dirty="0">
                <a:solidFill>
                  <a:srgbClr val="FFFFFF"/>
                </a:solidFill>
                <a:ea typeface="+mj-ea"/>
                <a:cs typeface="+mj-cs"/>
              </a:rPr>
            </a:br>
            <a:r>
              <a:rPr lang="en-US" sz="4000" kern="1200" dirty="0" err="1">
                <a:solidFill>
                  <a:srgbClr val="FFFFFF"/>
                </a:solidFill>
                <a:ea typeface="+mj-ea"/>
                <a:cs typeface="+mj-cs"/>
              </a:rPr>
              <a:t>Jahresrechnung</a:t>
            </a:r>
            <a:r>
              <a:rPr lang="en-US" sz="4000" kern="1200" dirty="0">
                <a:solidFill>
                  <a:srgbClr val="FFFFFF"/>
                </a:solidFill>
                <a:ea typeface="+mj-ea"/>
                <a:cs typeface="+mj-cs"/>
              </a:rPr>
              <a:t> und</a:t>
            </a:r>
            <a:br>
              <a:rPr lang="en-US" sz="4000" kern="1200" dirty="0">
                <a:solidFill>
                  <a:srgbClr val="FFFFFF"/>
                </a:solidFill>
                <a:ea typeface="+mj-ea"/>
                <a:cs typeface="+mj-cs"/>
              </a:rPr>
            </a:br>
            <a:r>
              <a:rPr lang="en-US" sz="4000" kern="1200" dirty="0" err="1">
                <a:solidFill>
                  <a:srgbClr val="FFFFFF"/>
                </a:solidFill>
                <a:ea typeface="+mj-ea"/>
                <a:cs typeface="+mj-cs"/>
              </a:rPr>
              <a:t>Revisoren-bericht</a:t>
            </a:r>
            <a:br>
              <a:rPr lang="en-US" sz="2800" kern="1200" dirty="0">
                <a:solidFill>
                  <a:srgbClr val="FFFFFF"/>
                </a:solidFill>
                <a:ea typeface="+mj-ea"/>
                <a:cs typeface="+mj-cs"/>
              </a:rPr>
            </a:br>
            <a:endParaRPr lang="en-US" sz="2800" kern="1200" dirty="0">
              <a:solidFill>
                <a:srgbClr val="FFFFFF"/>
              </a:solidFill>
              <a:ea typeface="+mj-ea"/>
              <a:cs typeface="+mj-cs"/>
            </a:endParaRPr>
          </a:p>
        </p:txBody>
      </p:sp>
      <p:pic>
        <p:nvPicPr>
          <p:cNvPr id="3074" name="Picture 2" descr="Jahresrechnung als Excel- und PDF-File erhältlich">
            <a:extLst>
              <a:ext uri="{FF2B5EF4-FFF2-40B4-BE49-F238E27FC236}">
                <a16:creationId xmlns:a16="http://schemas.microsoft.com/office/drawing/2014/main" id="{F8ACE70A-0419-EB4D-A38F-12C3FA4162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55" b="21380"/>
          <a:stretch/>
        </p:blipFill>
        <p:spPr bwMode="auto">
          <a:xfrm>
            <a:off x="4502428" y="2502428"/>
            <a:ext cx="7225748" cy="219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9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A1788893-B8D4-174D-BD1C-75013E69168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5. </a:t>
            </a:r>
            <a:r>
              <a:rPr lang="en-US" sz="4000" kern="1200" dirty="0" err="1">
                <a:solidFill>
                  <a:srgbClr val="FFFFFF"/>
                </a:solidFill>
                <a:latin typeface="+mj-lt"/>
                <a:ea typeface="+mj-ea"/>
                <a:cs typeface="+mj-cs"/>
              </a:rPr>
              <a:t>Entlastung</a:t>
            </a:r>
            <a:r>
              <a:rPr lang="en-US" sz="4000" kern="1200" dirty="0">
                <a:solidFill>
                  <a:srgbClr val="FFFFFF"/>
                </a:solidFill>
                <a:latin typeface="+mj-lt"/>
                <a:ea typeface="+mj-ea"/>
                <a:cs typeface="+mj-cs"/>
              </a:rPr>
              <a:t> des </a:t>
            </a:r>
            <a:r>
              <a:rPr lang="en-US" sz="4000" kern="1200" dirty="0" err="1">
                <a:solidFill>
                  <a:srgbClr val="FFFFFF"/>
                </a:solidFill>
                <a:latin typeface="+mj-lt"/>
                <a:ea typeface="+mj-ea"/>
                <a:cs typeface="+mj-cs"/>
              </a:rPr>
              <a:t>Vorstandes</a:t>
            </a:r>
            <a:r>
              <a:rPr lang="en-US" sz="4000" kern="1200" dirty="0">
                <a:solidFill>
                  <a:srgbClr val="FFFFFF"/>
                </a:solidFill>
                <a:effectLst/>
                <a:latin typeface="+mj-lt"/>
                <a:ea typeface="+mj-ea"/>
                <a:cs typeface="+mj-cs"/>
              </a:rPr>
              <a:t> </a:t>
            </a:r>
            <a:endParaRPr lang="en-US" sz="4000" kern="1200" dirty="0">
              <a:solidFill>
                <a:srgbClr val="FFFFFF"/>
              </a:solidFill>
              <a:latin typeface="+mj-lt"/>
              <a:ea typeface="+mj-ea"/>
              <a:cs typeface="+mj-cs"/>
            </a:endParaRPr>
          </a:p>
        </p:txBody>
      </p:sp>
      <p:pic>
        <p:nvPicPr>
          <p:cNvPr id="3074" name="Picture 2" descr="Die Mitgliederversammlung zur Entlastung des Vorstandes –  freundeskreis-theater-harburg.de">
            <a:extLst>
              <a:ext uri="{FF2B5EF4-FFF2-40B4-BE49-F238E27FC236}">
                <a16:creationId xmlns:a16="http://schemas.microsoft.com/office/drawing/2014/main" id="{BF0B7533-BA04-6E46-BAEF-020CB05D082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r="-2" b="15421"/>
          <a:stretch/>
        </p:blipFill>
        <p:spPr bwMode="auto">
          <a:xfrm>
            <a:off x="4502428" y="1003865"/>
            <a:ext cx="7225748" cy="485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5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FC356FA7-8149-314E-8BAA-49C118795107}"/>
              </a:ext>
            </a:extLst>
          </p:cNvPr>
          <p:cNvSpPr>
            <a:spLocks noGrp="1"/>
          </p:cNvSpPr>
          <p:nvPr>
            <p:ph type="title"/>
          </p:nvPr>
        </p:nvSpPr>
        <p:spPr>
          <a:xfrm>
            <a:off x="660041" y="3072714"/>
            <a:ext cx="2880828" cy="2766298"/>
          </a:xfrm>
        </p:spPr>
        <p:txBody>
          <a:bodyPr vert="horz" lIns="91440" tIns="45720" rIns="91440" bIns="45720" rtlCol="0" anchor="t">
            <a:normAutofit/>
          </a:bodyPr>
          <a:lstStyle/>
          <a:p>
            <a:r>
              <a:rPr lang="en-US" sz="4000" kern="1200" dirty="0">
                <a:solidFill>
                  <a:srgbClr val="FFFFFF"/>
                </a:solidFill>
                <a:latin typeface="+mj-lt"/>
                <a:ea typeface="+mj-ea"/>
                <a:cs typeface="+mj-cs"/>
              </a:rPr>
              <a:t>Budget 2022</a:t>
            </a:r>
          </a:p>
        </p:txBody>
      </p:sp>
      <p:pic>
        <p:nvPicPr>
          <p:cNvPr id="19" name="Inhaltsplatzhalter 18">
            <a:extLst>
              <a:ext uri="{FF2B5EF4-FFF2-40B4-BE49-F238E27FC236}">
                <a16:creationId xmlns:a16="http://schemas.microsoft.com/office/drawing/2014/main" id="{D5DF7D14-5907-4014-9DE5-B28F70B9DAA0}"/>
              </a:ext>
            </a:extLst>
          </p:cNvPr>
          <p:cNvPicPr>
            <a:picLocks noGrp="1" noChangeAspect="1"/>
          </p:cNvPicPr>
          <p:nvPr>
            <p:ph idx="1"/>
          </p:nvPr>
        </p:nvPicPr>
        <p:blipFill>
          <a:blip r:embed="rId2"/>
          <a:stretch>
            <a:fillRect/>
          </a:stretch>
        </p:blipFill>
        <p:spPr>
          <a:xfrm>
            <a:off x="4143840" y="0"/>
            <a:ext cx="7923241" cy="6885904"/>
          </a:xfrm>
        </p:spPr>
      </p:pic>
    </p:spTree>
    <p:extLst>
      <p:ext uri="{BB962C8B-B14F-4D97-AF65-F5344CB8AC3E}">
        <p14:creationId xmlns:p14="http://schemas.microsoft.com/office/powerpoint/2010/main" val="64656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FC356FA7-8149-314E-8BAA-49C118795107}"/>
              </a:ext>
            </a:extLst>
          </p:cNvPr>
          <p:cNvSpPr>
            <a:spLocks noGrp="1"/>
          </p:cNvSpPr>
          <p:nvPr>
            <p:ph type="title"/>
          </p:nvPr>
        </p:nvSpPr>
        <p:spPr>
          <a:xfrm>
            <a:off x="657542" y="2869514"/>
            <a:ext cx="3483800" cy="1562786"/>
          </a:xfrm>
        </p:spPr>
        <p:txBody>
          <a:bodyPr vert="horz" lIns="91440" tIns="45720" rIns="91440" bIns="45720" rtlCol="0" anchor="t">
            <a:normAutofit/>
          </a:bodyPr>
          <a:lstStyle/>
          <a:p>
            <a:r>
              <a:rPr lang="en-US" sz="4000" dirty="0" err="1">
                <a:solidFill>
                  <a:srgbClr val="FFFFFF"/>
                </a:solidFill>
              </a:rPr>
              <a:t>Finanzplan</a:t>
            </a:r>
            <a:r>
              <a:rPr lang="en-US" sz="4000" dirty="0">
                <a:solidFill>
                  <a:srgbClr val="FFFFFF"/>
                </a:solidFill>
              </a:rPr>
              <a:t> 2023</a:t>
            </a:r>
            <a:endParaRPr lang="en-US" sz="4000" kern="1200" dirty="0">
              <a:solidFill>
                <a:srgbClr val="FFFFFF"/>
              </a:solidFill>
              <a:latin typeface="+mj-lt"/>
              <a:ea typeface="+mj-ea"/>
              <a:cs typeface="+mj-cs"/>
            </a:endParaRPr>
          </a:p>
        </p:txBody>
      </p:sp>
      <p:pic>
        <p:nvPicPr>
          <p:cNvPr id="8" name="Grafik 7">
            <a:extLst>
              <a:ext uri="{FF2B5EF4-FFF2-40B4-BE49-F238E27FC236}">
                <a16:creationId xmlns:a16="http://schemas.microsoft.com/office/drawing/2014/main" id="{40AC2389-EC02-493F-845B-6206D1FECDED}"/>
              </a:ext>
            </a:extLst>
          </p:cNvPr>
          <p:cNvPicPr>
            <a:picLocks noChangeAspect="1"/>
          </p:cNvPicPr>
          <p:nvPr/>
        </p:nvPicPr>
        <p:blipFill>
          <a:blip r:embed="rId2"/>
          <a:stretch>
            <a:fillRect/>
          </a:stretch>
        </p:blipFill>
        <p:spPr>
          <a:xfrm>
            <a:off x="4143840" y="0"/>
            <a:ext cx="8048160" cy="6781502"/>
          </a:xfrm>
          <a:prstGeom prst="rect">
            <a:avLst/>
          </a:prstGeom>
        </p:spPr>
      </p:pic>
    </p:spTree>
    <p:extLst>
      <p:ext uri="{BB962C8B-B14F-4D97-AF65-F5344CB8AC3E}">
        <p14:creationId xmlns:p14="http://schemas.microsoft.com/office/powerpoint/2010/main" val="118487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1191" y="0"/>
            <a:ext cx="61007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9048"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D404DB4-C5F6-964E-9825-0DAEFAFF95C4}"/>
              </a:ext>
            </a:extLst>
          </p:cNvPr>
          <p:cNvSpPr>
            <a:spLocks noGrp="1"/>
          </p:cNvSpPr>
          <p:nvPr>
            <p:ph type="title"/>
          </p:nvPr>
        </p:nvSpPr>
        <p:spPr>
          <a:xfrm>
            <a:off x="1162498" y="408325"/>
            <a:ext cx="4284418" cy="1448388"/>
          </a:xfrm>
        </p:spPr>
        <p:txBody>
          <a:bodyPr vert="horz" lIns="91440" tIns="45720" rIns="91440" bIns="45720" rtlCol="0" anchor="t">
            <a:normAutofit/>
          </a:bodyPr>
          <a:lstStyle/>
          <a:p>
            <a:r>
              <a:rPr lang="en-US" sz="3200" b="1" dirty="0">
                <a:solidFill>
                  <a:schemeClr val="bg1"/>
                </a:solidFill>
              </a:rPr>
              <a:t>6. </a:t>
            </a:r>
            <a:r>
              <a:rPr lang="en-US" sz="3200" b="1" dirty="0" err="1">
                <a:solidFill>
                  <a:schemeClr val="bg1"/>
                </a:solidFill>
              </a:rPr>
              <a:t>Genehmigung</a:t>
            </a:r>
            <a:r>
              <a:rPr lang="en-US" sz="3200" b="1" dirty="0">
                <a:solidFill>
                  <a:schemeClr val="bg1"/>
                </a:solidFill>
              </a:rPr>
              <a:t> des Budgets 2022 und des </a:t>
            </a:r>
            <a:r>
              <a:rPr lang="en-US" sz="3200" b="1" dirty="0" err="1">
                <a:solidFill>
                  <a:schemeClr val="bg1"/>
                </a:solidFill>
              </a:rPr>
              <a:t>Finanzplans</a:t>
            </a:r>
            <a:r>
              <a:rPr lang="en-US" sz="3200" dirty="0">
                <a:solidFill>
                  <a:schemeClr val="bg1"/>
                </a:solidFill>
                <a:effectLst/>
              </a:rPr>
              <a:t> </a:t>
            </a:r>
            <a:endParaRPr lang="en-US" sz="3200" dirty="0">
              <a:solidFill>
                <a:schemeClr val="bg1"/>
              </a:solidFill>
            </a:endParaRPr>
          </a:p>
        </p:txBody>
      </p:sp>
      <p:sp>
        <p:nvSpPr>
          <p:cNvPr id="139" name="Rectangle 138">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6212" y="43498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ipps fürs Gemeindebudget | KOMMUNAL">
            <a:extLst>
              <a:ext uri="{FF2B5EF4-FFF2-40B4-BE49-F238E27FC236}">
                <a16:creationId xmlns:a16="http://schemas.microsoft.com/office/drawing/2014/main" id="{9277769B-D143-8149-8257-93A96A1FAB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9" r="-1" b="-1"/>
          <a:stretch/>
        </p:blipFill>
        <p:spPr bwMode="auto">
          <a:xfrm>
            <a:off x="1155559" y="2265037"/>
            <a:ext cx="9889790" cy="394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9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8B5D222-B55A-B54B-9BDC-2BD4524CCD96}"/>
              </a:ext>
            </a:extLst>
          </p:cNvPr>
          <p:cNvSpPr>
            <a:spLocks noGrp="1"/>
          </p:cNvSpPr>
          <p:nvPr>
            <p:ph type="title"/>
          </p:nvPr>
        </p:nvSpPr>
        <p:spPr>
          <a:xfrm>
            <a:off x="562613" y="1240777"/>
            <a:ext cx="4560584" cy="1128068"/>
          </a:xfrm>
        </p:spPr>
        <p:txBody>
          <a:bodyPr anchor="ctr">
            <a:noAutofit/>
          </a:bodyPr>
          <a:lstStyle/>
          <a:p>
            <a:r>
              <a:rPr lang="de-CH" sz="3800" b="1" dirty="0"/>
              <a:t>A) Bestätigungswahlen</a:t>
            </a:r>
            <a:r>
              <a:rPr lang="de-CH" sz="3800" b="1" dirty="0">
                <a:effectLst/>
              </a:rPr>
              <a:t> </a:t>
            </a:r>
            <a:endParaRPr lang="de-DE" sz="3800" b="1" dirty="0"/>
          </a:p>
        </p:txBody>
      </p:sp>
      <p:grpSp>
        <p:nvGrpSpPr>
          <p:cNvPr id="80" name="Group 7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1" name="Rectangle 8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F2A658A-FFFC-7948-B23B-1C766423B07B}"/>
              </a:ext>
            </a:extLst>
          </p:cNvPr>
          <p:cNvSpPr>
            <a:spLocks noGrp="1"/>
          </p:cNvSpPr>
          <p:nvPr>
            <p:ph idx="1"/>
          </p:nvPr>
        </p:nvSpPr>
        <p:spPr>
          <a:xfrm>
            <a:off x="695318" y="2368845"/>
            <a:ext cx="4559425" cy="3979585"/>
          </a:xfrm>
        </p:spPr>
        <p:txBody>
          <a:bodyPr anchor="ctr">
            <a:normAutofit/>
          </a:bodyPr>
          <a:lstStyle/>
          <a:p>
            <a:r>
              <a:rPr lang="de-DE" sz="3200" dirty="0"/>
              <a:t>Bettina Hoch</a:t>
            </a:r>
          </a:p>
          <a:p>
            <a:r>
              <a:rPr lang="de-DE" sz="3200" dirty="0"/>
              <a:t>Melanie Krähenbühl</a:t>
            </a:r>
          </a:p>
          <a:p>
            <a:r>
              <a:rPr lang="de-DE" sz="3200" dirty="0"/>
              <a:t>Renate Rutishauser</a:t>
            </a:r>
          </a:p>
        </p:txBody>
      </p:sp>
      <p:sp>
        <p:nvSpPr>
          <p:cNvPr id="86" name="Rectangle 8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Ein Bild, das Text, ClipArt enthält.&#10;&#10;Automatisch generierte Beschreibung">
            <a:extLst>
              <a:ext uri="{FF2B5EF4-FFF2-40B4-BE49-F238E27FC236}">
                <a16:creationId xmlns:a16="http://schemas.microsoft.com/office/drawing/2014/main" id="{66C4B366-6A1A-854B-B3B1-65813F33F5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73" r="3240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26921631-1A32-4666-8663-18B5D9E8168B}"/>
              </a:ext>
            </a:extLst>
          </p:cNvPr>
          <p:cNvSpPr txBox="1"/>
          <p:nvPr/>
        </p:nvSpPr>
        <p:spPr>
          <a:xfrm>
            <a:off x="2162629" y="684"/>
            <a:ext cx="6587867" cy="769441"/>
          </a:xfrm>
          <a:prstGeom prst="rect">
            <a:avLst/>
          </a:prstGeom>
          <a:solidFill>
            <a:srgbClr val="FFC000"/>
          </a:solidFill>
          <a:effectLst/>
        </p:spPr>
        <p:txBody>
          <a:bodyPr wrap="square" rtlCol="0">
            <a:spAutoFit/>
          </a:bodyPr>
          <a:lstStyle/>
          <a:p>
            <a:pPr algn="ctr"/>
            <a:r>
              <a:rPr lang="de-DE" sz="4400" b="1" dirty="0">
                <a:solidFill>
                  <a:schemeClr val="bg1"/>
                </a:solidFill>
                <a:latin typeface="+mj-lt"/>
              </a:rPr>
              <a:t>7. &amp; 8. Vorstandswahlen</a:t>
            </a:r>
            <a:endParaRPr lang="de-DE" sz="4000" b="1" dirty="0">
              <a:solidFill>
                <a:schemeClr val="bg1"/>
              </a:solidFill>
              <a:latin typeface="+mj-lt"/>
            </a:endParaRPr>
          </a:p>
        </p:txBody>
      </p:sp>
    </p:spTree>
    <p:extLst>
      <p:ext uri="{BB962C8B-B14F-4D97-AF65-F5344CB8AC3E}">
        <p14:creationId xmlns:p14="http://schemas.microsoft.com/office/powerpoint/2010/main" val="7535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84839EB-0108-A649-BB2B-0FC040937C79}"/>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graphicFrame>
        <p:nvGraphicFramePr>
          <p:cNvPr id="18" name="Inhaltsplatzhalter 4">
            <a:extLst>
              <a:ext uri="{FF2B5EF4-FFF2-40B4-BE49-F238E27FC236}">
                <a16:creationId xmlns:a16="http://schemas.microsoft.com/office/drawing/2014/main" id="{08167726-F367-4C77-A6AA-66E2682AD170}"/>
              </a:ext>
            </a:extLst>
          </p:cNvPr>
          <p:cNvGraphicFramePr>
            <a:graphicFrameLocks noGrp="1"/>
          </p:cNvGraphicFramePr>
          <p:nvPr>
            <p:ph idx="1"/>
            <p:extLst>
              <p:ext uri="{D42A27DB-BD31-4B8C-83A1-F6EECF244321}">
                <p14:modId xmlns:p14="http://schemas.microsoft.com/office/powerpoint/2010/main" val="273843860"/>
              </p:ext>
            </p:extLst>
          </p:nvPr>
        </p:nvGraphicFramePr>
        <p:xfrm>
          <a:off x="4152040" y="2099695"/>
          <a:ext cx="7201759" cy="407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82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2457B07-D6A0-4A41-976F-F05A0E84306E}"/>
              </a:ext>
            </a:extLst>
          </p:cNvPr>
          <p:cNvSpPr>
            <a:spLocks noGrp="1"/>
          </p:cNvSpPr>
          <p:nvPr>
            <p:ph type="title"/>
          </p:nvPr>
        </p:nvSpPr>
        <p:spPr>
          <a:xfrm>
            <a:off x="1383564" y="348865"/>
            <a:ext cx="9718111" cy="1576446"/>
          </a:xfrm>
        </p:spPr>
        <p:txBody>
          <a:bodyPr anchor="ctr">
            <a:normAutofit/>
          </a:bodyPr>
          <a:lstStyle/>
          <a:p>
            <a:r>
              <a:rPr lang="de-DE" sz="4000" dirty="0">
                <a:solidFill>
                  <a:srgbClr val="FFFFFF"/>
                </a:solidFill>
              </a:rPr>
              <a:t>Wahl der Delegierten für 2022 - 2023</a:t>
            </a:r>
          </a:p>
        </p:txBody>
      </p:sp>
      <p:graphicFrame>
        <p:nvGraphicFramePr>
          <p:cNvPr id="5" name="Inhaltsplatzhalter 4">
            <a:extLst>
              <a:ext uri="{FF2B5EF4-FFF2-40B4-BE49-F238E27FC236}">
                <a16:creationId xmlns:a16="http://schemas.microsoft.com/office/drawing/2014/main" id="{D83DBEC2-2C8E-D647-9B79-E745474C6128}"/>
              </a:ext>
            </a:extLst>
          </p:cNvPr>
          <p:cNvGraphicFramePr>
            <a:graphicFrameLocks noGrp="1"/>
          </p:cNvGraphicFramePr>
          <p:nvPr>
            <p:ph idx="1"/>
            <p:extLst>
              <p:ext uri="{D42A27DB-BD31-4B8C-83A1-F6EECF244321}">
                <p14:modId xmlns:p14="http://schemas.microsoft.com/office/powerpoint/2010/main" val="211313330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4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7D4B9BB4-E7E3-4196-A69E-5F03597C2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3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19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675107"/>
            <a:ext cx="4415290" cy="5493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75345B51-E204-410A-83BA-7A992946F1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922776"/>
            <a:ext cx="2139190" cy="2373963"/>
            <a:chOff x="723679" y="3922776"/>
            <a:chExt cx="2139190" cy="2373963"/>
          </a:xfrm>
        </p:grpSpPr>
        <p:sp>
          <p:nvSpPr>
            <p:cNvPr id="196" name="Rectangle 66">
              <a:extLst>
                <a:ext uri="{FF2B5EF4-FFF2-40B4-BE49-F238E27FC236}">
                  <a16:creationId xmlns:a16="http://schemas.microsoft.com/office/drawing/2014/main" id="{E7227788-3273-4D0F-8030-2D4A4DD29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6976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66">
              <a:extLst>
                <a:ext uri="{FF2B5EF4-FFF2-40B4-BE49-F238E27FC236}">
                  <a16:creationId xmlns:a16="http://schemas.microsoft.com/office/drawing/2014/main" id="{AA9272E6-2550-43AD-8704-E196E3A3E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2765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66">
              <a:extLst>
                <a:ext uri="{FF2B5EF4-FFF2-40B4-BE49-F238E27FC236}">
                  <a16:creationId xmlns:a16="http://schemas.microsoft.com/office/drawing/2014/main" id="{137FA1F6-B8CA-44F2-A02C-50EF82CD1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8554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66">
              <a:extLst>
                <a:ext uri="{FF2B5EF4-FFF2-40B4-BE49-F238E27FC236}">
                  <a16:creationId xmlns:a16="http://schemas.microsoft.com/office/drawing/2014/main" id="{78A0B297-F151-4369-BE22-45BB9B897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5399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66">
              <a:extLst>
                <a:ext uri="{FF2B5EF4-FFF2-40B4-BE49-F238E27FC236}">
                  <a16:creationId xmlns:a16="http://schemas.microsoft.com/office/drawing/2014/main" id="{1C23D6A3-179E-4D42-A6E3-5D6809D0E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91188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66">
              <a:extLst>
                <a:ext uri="{FF2B5EF4-FFF2-40B4-BE49-F238E27FC236}">
                  <a16:creationId xmlns:a16="http://schemas.microsoft.com/office/drawing/2014/main" id="{F2EA211F-A2C1-40F6-BD98-1294BE93A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357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62">
              <a:extLst>
                <a:ext uri="{FF2B5EF4-FFF2-40B4-BE49-F238E27FC236}">
                  <a16:creationId xmlns:a16="http://schemas.microsoft.com/office/drawing/2014/main" id="{8A650D87-2BAB-460D-95DA-7D22C92DC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395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59">
              <a:extLst>
                <a:ext uri="{FF2B5EF4-FFF2-40B4-BE49-F238E27FC236}">
                  <a16:creationId xmlns:a16="http://schemas.microsoft.com/office/drawing/2014/main" id="{D356CB2F-BAED-4BCB-8D39-DDF16A4D4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9300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64">
              <a:extLst>
                <a:ext uri="{FF2B5EF4-FFF2-40B4-BE49-F238E27FC236}">
                  <a16:creationId xmlns:a16="http://schemas.microsoft.com/office/drawing/2014/main" id="{F7B15AD1-B933-4069-AB55-2695DEDF5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92407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62">
              <a:extLst>
                <a:ext uri="{FF2B5EF4-FFF2-40B4-BE49-F238E27FC236}">
                  <a16:creationId xmlns:a16="http://schemas.microsoft.com/office/drawing/2014/main" id="{A2706DC2-8E0F-4265-8D47-D0F905A43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608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59">
              <a:extLst>
                <a:ext uri="{FF2B5EF4-FFF2-40B4-BE49-F238E27FC236}">
                  <a16:creationId xmlns:a16="http://schemas.microsoft.com/office/drawing/2014/main" id="{23467677-933B-48E0-A310-B625A8A0C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20792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62">
              <a:extLst>
                <a:ext uri="{FF2B5EF4-FFF2-40B4-BE49-F238E27FC236}">
                  <a16:creationId xmlns:a16="http://schemas.microsoft.com/office/drawing/2014/main" id="{B7102C75-FBC7-48AC-85BC-B1C1AAF7F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9150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62">
              <a:extLst>
                <a:ext uri="{FF2B5EF4-FFF2-40B4-BE49-F238E27FC236}">
                  <a16:creationId xmlns:a16="http://schemas.microsoft.com/office/drawing/2014/main" id="{B6210E47-F948-4EE1-986E-9AFC97372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3891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62">
              <a:extLst>
                <a:ext uri="{FF2B5EF4-FFF2-40B4-BE49-F238E27FC236}">
                  <a16:creationId xmlns:a16="http://schemas.microsoft.com/office/drawing/2014/main" id="{776E1AFC-6D37-4075-8DA2-ED908EF0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2998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59">
              <a:extLst>
                <a:ext uri="{FF2B5EF4-FFF2-40B4-BE49-F238E27FC236}">
                  <a16:creationId xmlns:a16="http://schemas.microsoft.com/office/drawing/2014/main" id="{6106007E-F9DB-47E4-BAED-107999F17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834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
              <a:extLst>
                <a:ext uri="{FF2B5EF4-FFF2-40B4-BE49-F238E27FC236}">
                  <a16:creationId xmlns:a16="http://schemas.microsoft.com/office/drawing/2014/main" id="{70DC9B1C-C0CF-4D25-BD5F-7265093E4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59">
              <a:extLst>
                <a:ext uri="{FF2B5EF4-FFF2-40B4-BE49-F238E27FC236}">
                  <a16:creationId xmlns:a16="http://schemas.microsoft.com/office/drawing/2014/main" id="{280DB2AA-36D1-49F9-9A32-B7A7F5ADD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62">
              <a:extLst>
                <a:ext uri="{FF2B5EF4-FFF2-40B4-BE49-F238E27FC236}">
                  <a16:creationId xmlns:a16="http://schemas.microsoft.com/office/drawing/2014/main" id="{5CB222C6-5C3F-4D4D-BA2C-606E58A5B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64">
              <a:extLst>
                <a:ext uri="{FF2B5EF4-FFF2-40B4-BE49-F238E27FC236}">
                  <a16:creationId xmlns:a16="http://schemas.microsoft.com/office/drawing/2014/main" id="{ED7BB998-CCFC-46F3-BAB3-711FA743E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66">
              <a:extLst>
                <a:ext uri="{FF2B5EF4-FFF2-40B4-BE49-F238E27FC236}">
                  <a16:creationId xmlns:a16="http://schemas.microsoft.com/office/drawing/2014/main" id="{A4FB04D3-F2B1-4AA1-B319-38BC1AF21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64">
              <a:extLst>
                <a:ext uri="{FF2B5EF4-FFF2-40B4-BE49-F238E27FC236}">
                  <a16:creationId xmlns:a16="http://schemas.microsoft.com/office/drawing/2014/main" id="{DF1E591D-B67F-42A6-8BFF-F28DA4EF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66">
              <a:extLst>
                <a:ext uri="{FF2B5EF4-FFF2-40B4-BE49-F238E27FC236}">
                  <a16:creationId xmlns:a16="http://schemas.microsoft.com/office/drawing/2014/main" id="{82E67F83-B3F0-4D08-A54E-B5EEA9456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59">
              <a:extLst>
                <a:ext uri="{FF2B5EF4-FFF2-40B4-BE49-F238E27FC236}">
                  <a16:creationId xmlns:a16="http://schemas.microsoft.com/office/drawing/2014/main" id="{50F124DD-21BF-4928-BABE-6149AA43A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62">
              <a:extLst>
                <a:ext uri="{FF2B5EF4-FFF2-40B4-BE49-F238E27FC236}">
                  <a16:creationId xmlns:a16="http://schemas.microsoft.com/office/drawing/2014/main" id="{F5F04C59-93B4-432B-A2AF-576790D9B8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8194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
              <a:extLst>
                <a:ext uri="{FF2B5EF4-FFF2-40B4-BE49-F238E27FC236}">
                  <a16:creationId xmlns:a16="http://schemas.microsoft.com/office/drawing/2014/main" id="{D18E97EA-58A9-4569-9C71-CFBBA80A0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59">
              <a:extLst>
                <a:ext uri="{FF2B5EF4-FFF2-40B4-BE49-F238E27FC236}">
                  <a16:creationId xmlns:a16="http://schemas.microsoft.com/office/drawing/2014/main" id="{322D4565-8B72-4045-9EC3-A52C835FF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64">
              <a:extLst>
                <a:ext uri="{FF2B5EF4-FFF2-40B4-BE49-F238E27FC236}">
                  <a16:creationId xmlns:a16="http://schemas.microsoft.com/office/drawing/2014/main" id="{1F949796-77A0-47E0-9ADC-7B928FE42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66">
              <a:extLst>
                <a:ext uri="{FF2B5EF4-FFF2-40B4-BE49-F238E27FC236}">
                  <a16:creationId xmlns:a16="http://schemas.microsoft.com/office/drawing/2014/main" id="{55EB0457-BE6E-4CD0-8C6D-F84E620086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
              <a:extLst>
                <a:ext uri="{FF2B5EF4-FFF2-40B4-BE49-F238E27FC236}">
                  <a16:creationId xmlns:a16="http://schemas.microsoft.com/office/drawing/2014/main" id="{83979EE6-296D-4BD5-8365-3D7851CF4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59">
              <a:extLst>
                <a:ext uri="{FF2B5EF4-FFF2-40B4-BE49-F238E27FC236}">
                  <a16:creationId xmlns:a16="http://schemas.microsoft.com/office/drawing/2014/main" id="{00768B11-48BC-4D7D-90D8-89DBA255B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62">
              <a:extLst>
                <a:ext uri="{FF2B5EF4-FFF2-40B4-BE49-F238E27FC236}">
                  <a16:creationId xmlns:a16="http://schemas.microsoft.com/office/drawing/2014/main" id="{5DC53737-24C2-452C-B22B-C6F944D8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64">
              <a:extLst>
                <a:ext uri="{FF2B5EF4-FFF2-40B4-BE49-F238E27FC236}">
                  <a16:creationId xmlns:a16="http://schemas.microsoft.com/office/drawing/2014/main" id="{5FFEDFD6-9475-4B1D-BC0C-0DD63A630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66">
              <a:extLst>
                <a:ext uri="{FF2B5EF4-FFF2-40B4-BE49-F238E27FC236}">
                  <a16:creationId xmlns:a16="http://schemas.microsoft.com/office/drawing/2014/main" id="{D525C365-A68F-4494-B72F-49E0A2A76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64">
              <a:extLst>
                <a:ext uri="{FF2B5EF4-FFF2-40B4-BE49-F238E27FC236}">
                  <a16:creationId xmlns:a16="http://schemas.microsoft.com/office/drawing/2014/main" id="{C1C658E7-B7ED-49DC-8E4C-F6545FA28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66">
              <a:extLst>
                <a:ext uri="{FF2B5EF4-FFF2-40B4-BE49-F238E27FC236}">
                  <a16:creationId xmlns:a16="http://schemas.microsoft.com/office/drawing/2014/main" id="{70CB6084-E60F-43E2-9656-BA8A9180B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59">
              <a:extLst>
                <a:ext uri="{FF2B5EF4-FFF2-40B4-BE49-F238E27FC236}">
                  <a16:creationId xmlns:a16="http://schemas.microsoft.com/office/drawing/2014/main" id="{2EA7AF30-5E5E-409B-A9D4-61351B21E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62">
              <a:extLst>
                <a:ext uri="{FF2B5EF4-FFF2-40B4-BE49-F238E27FC236}">
                  <a16:creationId xmlns:a16="http://schemas.microsoft.com/office/drawing/2014/main" id="{EC835CB2-B995-4ED5-9AA3-D63069BAA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
              <a:extLst>
                <a:ext uri="{FF2B5EF4-FFF2-40B4-BE49-F238E27FC236}">
                  <a16:creationId xmlns:a16="http://schemas.microsoft.com/office/drawing/2014/main" id="{D9DB25F2-4535-4B18-A02F-00CB0BC64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59">
              <a:extLst>
                <a:ext uri="{FF2B5EF4-FFF2-40B4-BE49-F238E27FC236}">
                  <a16:creationId xmlns:a16="http://schemas.microsoft.com/office/drawing/2014/main" id="{2B3B0457-7E85-4AA1-9781-E66497BCD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64">
              <a:extLst>
                <a:ext uri="{FF2B5EF4-FFF2-40B4-BE49-F238E27FC236}">
                  <a16:creationId xmlns:a16="http://schemas.microsoft.com/office/drawing/2014/main" id="{F1DCCCCE-4F6A-4E60-9F2D-DBAE8DC15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66">
              <a:extLst>
                <a:ext uri="{FF2B5EF4-FFF2-40B4-BE49-F238E27FC236}">
                  <a16:creationId xmlns:a16="http://schemas.microsoft.com/office/drawing/2014/main" id="{7487D6D1-3AC6-4648-85C1-2870032FA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23620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CE6AA735-1219-D048-9058-E0A2DEB0DB75}"/>
              </a:ext>
            </a:extLst>
          </p:cNvPr>
          <p:cNvSpPr>
            <a:spLocks noGrp="1"/>
          </p:cNvSpPr>
          <p:nvPr>
            <p:ph type="title"/>
          </p:nvPr>
        </p:nvSpPr>
        <p:spPr>
          <a:xfrm>
            <a:off x="1226032" y="997527"/>
            <a:ext cx="3611880" cy="3081349"/>
          </a:xfrm>
        </p:spPr>
        <p:txBody>
          <a:bodyPr vert="horz" lIns="91440" tIns="45720" rIns="91440" bIns="45720" rtlCol="0" anchor="b">
            <a:normAutofit/>
          </a:bodyPr>
          <a:lstStyle/>
          <a:p>
            <a:r>
              <a:rPr lang="en-US" sz="4000" kern="1200" dirty="0">
                <a:solidFill>
                  <a:srgbClr val="FFFFFF"/>
                </a:solidFill>
                <a:latin typeface="+mj-lt"/>
                <a:ea typeface="+mj-ea"/>
                <a:cs typeface="+mj-cs"/>
              </a:rPr>
              <a:t>11. </a:t>
            </a:r>
            <a:r>
              <a:rPr lang="en-US" sz="4000" kern="1200" dirty="0" err="1">
                <a:solidFill>
                  <a:srgbClr val="FFFFFF"/>
                </a:solidFill>
                <a:latin typeface="+mj-lt"/>
                <a:ea typeface="+mj-ea"/>
                <a:cs typeface="+mj-cs"/>
              </a:rPr>
              <a:t>Anträge</a:t>
            </a:r>
            <a:r>
              <a:rPr lang="en-US" sz="4000" kern="1200" dirty="0">
                <a:solidFill>
                  <a:srgbClr val="FFFFFF"/>
                </a:solidFill>
                <a:latin typeface="+mj-lt"/>
                <a:ea typeface="+mj-ea"/>
                <a:cs typeface="+mj-cs"/>
              </a:rPr>
              <a:t> der </a:t>
            </a:r>
            <a:r>
              <a:rPr lang="en-US" sz="4000" kern="1200" dirty="0" err="1">
                <a:solidFill>
                  <a:srgbClr val="FFFFFF"/>
                </a:solidFill>
                <a:latin typeface="+mj-lt"/>
                <a:ea typeface="+mj-ea"/>
                <a:cs typeface="+mj-cs"/>
              </a:rPr>
              <a:t>Mitglieder</a:t>
            </a:r>
            <a:r>
              <a:rPr lang="en-US" sz="4000" kern="1200" dirty="0">
                <a:solidFill>
                  <a:srgbClr val="FFFFFF"/>
                </a:solidFill>
                <a:latin typeface="+mj-lt"/>
                <a:ea typeface="+mj-ea"/>
                <a:cs typeface="+mj-cs"/>
              </a:rPr>
              <a:t> an die</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Haupt-</a:t>
            </a:r>
            <a:r>
              <a:rPr lang="en-US" sz="4000" kern="1200" dirty="0" err="1">
                <a:solidFill>
                  <a:srgbClr val="FFFFFF"/>
                </a:solidFill>
                <a:latin typeface="+mj-lt"/>
                <a:ea typeface="+mj-ea"/>
                <a:cs typeface="+mj-cs"/>
              </a:rPr>
              <a:t>versammlung</a:t>
            </a:r>
            <a:r>
              <a:rPr lang="en-US" sz="4000" kern="1200" dirty="0">
                <a:solidFill>
                  <a:srgbClr val="FFFFFF"/>
                </a:solidFill>
                <a:effectLst/>
                <a:latin typeface="+mj-lt"/>
                <a:ea typeface="+mj-ea"/>
                <a:cs typeface="+mj-cs"/>
              </a:rPr>
              <a:t> </a:t>
            </a:r>
            <a:endParaRPr lang="en-US" sz="4000" kern="1200" dirty="0">
              <a:solidFill>
                <a:srgbClr val="FFFFFF"/>
              </a:solidFill>
              <a:latin typeface="+mj-lt"/>
              <a:ea typeface="+mj-ea"/>
              <a:cs typeface="+mj-cs"/>
            </a:endParaRPr>
          </a:p>
        </p:txBody>
      </p:sp>
      <p:sp>
        <p:nvSpPr>
          <p:cNvPr id="3" name="Inhaltsplatzhalter 2">
            <a:extLst>
              <a:ext uri="{FF2B5EF4-FFF2-40B4-BE49-F238E27FC236}">
                <a16:creationId xmlns:a16="http://schemas.microsoft.com/office/drawing/2014/main" id="{B76361ED-E89B-1148-8B5A-50238E23BFD8}"/>
              </a:ext>
            </a:extLst>
          </p:cNvPr>
          <p:cNvSpPr>
            <a:spLocks noGrp="1"/>
          </p:cNvSpPr>
          <p:nvPr>
            <p:ph idx="1"/>
          </p:nvPr>
        </p:nvSpPr>
        <p:spPr>
          <a:xfrm>
            <a:off x="1288857" y="4894910"/>
            <a:ext cx="3611880" cy="699534"/>
          </a:xfrm>
        </p:spPr>
        <p:txBody>
          <a:bodyPr vert="horz" lIns="91440" tIns="45720" rIns="91440" bIns="45720" rtlCol="0" anchor="t">
            <a:normAutofit/>
          </a:bodyPr>
          <a:lstStyle/>
          <a:p>
            <a:pPr marL="0" indent="0">
              <a:buNone/>
            </a:pPr>
            <a:r>
              <a:rPr lang="en-US" kern="1200" dirty="0" err="1">
                <a:solidFill>
                  <a:srgbClr val="FFFFFF"/>
                </a:solidFill>
                <a:latin typeface="+mn-lt"/>
                <a:ea typeface="+mn-ea"/>
                <a:cs typeface="+mn-cs"/>
              </a:rPr>
              <a:t>Keine</a:t>
            </a:r>
            <a:r>
              <a:rPr lang="en-US" kern="1200" dirty="0">
                <a:solidFill>
                  <a:srgbClr val="FFFFFF"/>
                </a:solidFill>
                <a:latin typeface="+mn-lt"/>
                <a:ea typeface="+mn-ea"/>
                <a:cs typeface="+mn-cs"/>
              </a:rPr>
              <a:t> </a:t>
            </a:r>
            <a:r>
              <a:rPr lang="en-US" kern="1200" dirty="0" err="1">
                <a:solidFill>
                  <a:srgbClr val="FFFFFF"/>
                </a:solidFill>
                <a:latin typeface="+mn-lt"/>
                <a:ea typeface="+mn-ea"/>
                <a:cs typeface="+mn-cs"/>
              </a:rPr>
              <a:t>Anträge</a:t>
            </a:r>
            <a:endParaRPr lang="en-US" kern="1200" dirty="0">
              <a:solidFill>
                <a:srgbClr val="FFFFFF"/>
              </a:solidFill>
              <a:latin typeface="+mn-lt"/>
              <a:ea typeface="+mn-ea"/>
              <a:cs typeface="+mn-cs"/>
            </a:endParaRPr>
          </a:p>
        </p:txBody>
      </p:sp>
      <p:sp>
        <p:nvSpPr>
          <p:cNvPr id="237" name="Rectangle 236">
            <a:extLst>
              <a:ext uri="{FF2B5EF4-FFF2-40B4-BE49-F238E27FC236}">
                <a16:creationId xmlns:a16="http://schemas.microsoft.com/office/drawing/2014/main" id="{CE05F159-EFC7-4F44-AD2E-8FBA4B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0725" y="675106"/>
            <a:ext cx="5804685" cy="5495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a:extLst>
              <a:ext uri="{FF2B5EF4-FFF2-40B4-BE49-F238E27FC236}">
                <a16:creationId xmlns:a16="http://schemas.microsoft.com/office/drawing/2014/main" id="{4EE443E7-8458-4CAF-9F14-CDA81A776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68912" y="44817"/>
            <a:ext cx="233303" cy="772404"/>
            <a:chOff x="11868912" y="44817"/>
            <a:chExt cx="233303" cy="772404"/>
          </a:xfrm>
        </p:grpSpPr>
        <p:sp>
          <p:nvSpPr>
            <p:cNvPr id="239" name="Rectangle 64">
              <a:extLst>
                <a:ext uri="{FF2B5EF4-FFF2-40B4-BE49-F238E27FC236}">
                  <a16:creationId xmlns:a16="http://schemas.microsoft.com/office/drawing/2014/main" id="{9E78138B-BC06-4ADE-824E-ACE237301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39099" y="46121"/>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66">
              <a:extLst>
                <a:ext uri="{FF2B5EF4-FFF2-40B4-BE49-F238E27FC236}">
                  <a16:creationId xmlns:a16="http://schemas.microsoft.com/office/drawing/2014/main" id="{DB7D02AB-5786-4E26-A21A-FF5088225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609" y="4612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64">
              <a:extLst>
                <a:ext uri="{FF2B5EF4-FFF2-40B4-BE49-F238E27FC236}">
                  <a16:creationId xmlns:a16="http://schemas.microsoft.com/office/drawing/2014/main" id="{63455265-C0C7-4EE2-810B-4B8B2041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75669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66">
              <a:extLst>
                <a:ext uri="{FF2B5EF4-FFF2-40B4-BE49-F238E27FC236}">
                  <a16:creationId xmlns:a16="http://schemas.microsoft.com/office/drawing/2014/main" id="{559E681C-298C-4DEC-995D-6E439CF07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756690"/>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64">
              <a:extLst>
                <a:ext uri="{FF2B5EF4-FFF2-40B4-BE49-F238E27FC236}">
                  <a16:creationId xmlns:a16="http://schemas.microsoft.com/office/drawing/2014/main" id="{4D893955-1F7B-4B00-913C-E7FBC8137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614576"/>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66">
              <a:extLst>
                <a:ext uri="{FF2B5EF4-FFF2-40B4-BE49-F238E27FC236}">
                  <a16:creationId xmlns:a16="http://schemas.microsoft.com/office/drawing/2014/main" id="{40E6A2A0-A4DE-4E6B-97FE-506583069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614576"/>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64">
              <a:extLst>
                <a:ext uri="{FF2B5EF4-FFF2-40B4-BE49-F238E27FC236}">
                  <a16:creationId xmlns:a16="http://schemas.microsoft.com/office/drawing/2014/main" id="{87D2467D-D3A5-42F7-BF1E-B8000F127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47246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66">
              <a:extLst>
                <a:ext uri="{FF2B5EF4-FFF2-40B4-BE49-F238E27FC236}">
                  <a16:creationId xmlns:a16="http://schemas.microsoft.com/office/drawing/2014/main" id="{4E5213CB-F86D-461D-B46F-0D90E4347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472462"/>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64">
              <a:extLst>
                <a:ext uri="{FF2B5EF4-FFF2-40B4-BE49-F238E27FC236}">
                  <a16:creationId xmlns:a16="http://schemas.microsoft.com/office/drawing/2014/main" id="{90C8CB2C-F1D0-4CCD-BBFA-61D8F3FF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3303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66">
              <a:extLst>
                <a:ext uri="{FF2B5EF4-FFF2-40B4-BE49-F238E27FC236}">
                  <a16:creationId xmlns:a16="http://schemas.microsoft.com/office/drawing/2014/main" id="{BDEB08AC-216C-4752-AF15-88C2BAC92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330348"/>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64">
              <a:extLst>
                <a:ext uri="{FF2B5EF4-FFF2-40B4-BE49-F238E27FC236}">
                  <a16:creationId xmlns:a16="http://schemas.microsoft.com/office/drawing/2014/main" id="{BE0F265A-6753-4419-9160-00E5A10B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1685" y="188234"/>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66">
              <a:extLst>
                <a:ext uri="{FF2B5EF4-FFF2-40B4-BE49-F238E27FC236}">
                  <a16:creationId xmlns:a16="http://schemas.microsoft.com/office/drawing/2014/main" id="{AF769DEB-D51D-4938-A521-8036A972B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67949" y="188234"/>
              <a:ext cx="61834"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220" name="Picture 4" descr="interviewonline - Die Beschlussfassung in der  Stockwerkeigentümergemeinschaft">
            <a:extLst>
              <a:ext uri="{FF2B5EF4-FFF2-40B4-BE49-F238E27FC236}">
                <a16:creationId xmlns:a16="http://schemas.microsoft.com/office/drawing/2014/main" id="{A32CDA20-CDC8-1349-AB67-11581C71F299}"/>
              </a:ext>
            </a:extLst>
          </p:cNvPr>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r="-1"/>
          <a:stretch/>
        </p:blipFill>
        <p:spPr bwMode="auto">
          <a:xfrm>
            <a:off x="6103842" y="1929874"/>
            <a:ext cx="5198449" cy="299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3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C6172C-3B6D-F044-86BB-AC2560E34D2A}"/>
              </a:ext>
            </a:extLst>
          </p:cNvPr>
          <p:cNvSpPr>
            <a:spLocks noGrp="1"/>
          </p:cNvSpPr>
          <p:nvPr>
            <p:ph type="title"/>
          </p:nvPr>
        </p:nvSpPr>
        <p:spPr>
          <a:xfrm>
            <a:off x="586478" y="1683756"/>
            <a:ext cx="3115265" cy="2396359"/>
          </a:xfrm>
        </p:spPr>
        <p:txBody>
          <a:bodyPr anchor="b">
            <a:normAutofit/>
          </a:bodyPr>
          <a:lstStyle/>
          <a:p>
            <a:pPr algn="r"/>
            <a:r>
              <a:rPr lang="de-DE" sz="4000" dirty="0">
                <a:solidFill>
                  <a:srgbClr val="FFFFFF"/>
                </a:solidFill>
              </a:rPr>
              <a:t>Begrüssung</a:t>
            </a:r>
          </a:p>
        </p:txBody>
      </p:sp>
      <p:graphicFrame>
        <p:nvGraphicFramePr>
          <p:cNvPr id="5" name="Inhaltsplatzhalter 2">
            <a:extLst>
              <a:ext uri="{FF2B5EF4-FFF2-40B4-BE49-F238E27FC236}">
                <a16:creationId xmlns:a16="http://schemas.microsoft.com/office/drawing/2014/main" id="{C603D94D-8DB4-9E40-1793-F5EF005CADF0}"/>
              </a:ext>
            </a:extLst>
          </p:cNvPr>
          <p:cNvGraphicFramePr>
            <a:graphicFrameLocks noGrp="1"/>
          </p:cNvGraphicFramePr>
          <p:nvPr>
            <p:ph idx="1"/>
            <p:extLst>
              <p:ext uri="{D42A27DB-BD31-4B8C-83A1-F6EECF244321}">
                <p14:modId xmlns:p14="http://schemas.microsoft.com/office/powerpoint/2010/main" val="138100808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90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2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2" name="Straight Connector 14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C265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D7077FE6-2732-FC46-9BA8-19FD2417E802}"/>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br>
              <a:rPr lang="en-US" sz="2800" b="1" dirty="0">
                <a:solidFill>
                  <a:srgbClr val="5C2651"/>
                </a:solidFill>
              </a:rPr>
            </a:br>
            <a:r>
              <a:rPr lang="en-US" sz="2800" b="1" dirty="0">
                <a:solidFill>
                  <a:srgbClr val="5C2651"/>
                </a:solidFill>
              </a:rPr>
              <a:t>12. </a:t>
            </a:r>
            <a:r>
              <a:rPr lang="en-US" sz="2800" b="1" dirty="0" err="1">
                <a:solidFill>
                  <a:srgbClr val="5C2651"/>
                </a:solidFill>
              </a:rPr>
              <a:t>Beratung</a:t>
            </a:r>
            <a:r>
              <a:rPr lang="en-US" sz="2800" b="1" dirty="0">
                <a:solidFill>
                  <a:srgbClr val="5C2651"/>
                </a:solidFill>
              </a:rPr>
              <a:t> und </a:t>
            </a:r>
            <a:br>
              <a:rPr lang="en-US" sz="2800" b="1" dirty="0">
                <a:solidFill>
                  <a:srgbClr val="5C2651"/>
                </a:solidFill>
              </a:rPr>
            </a:br>
            <a:r>
              <a:rPr lang="en-US" sz="2800" b="1" dirty="0" err="1">
                <a:solidFill>
                  <a:srgbClr val="5C2651"/>
                </a:solidFill>
              </a:rPr>
              <a:t>Beschlussfassung</a:t>
            </a:r>
            <a:r>
              <a:rPr lang="en-US" sz="2800" b="1" dirty="0">
                <a:solidFill>
                  <a:srgbClr val="5C2651"/>
                </a:solidFill>
              </a:rPr>
              <a:t> </a:t>
            </a:r>
            <a:r>
              <a:rPr lang="en-US" sz="2800" b="1" dirty="0" err="1">
                <a:solidFill>
                  <a:srgbClr val="5C2651"/>
                </a:solidFill>
              </a:rPr>
              <a:t>über</a:t>
            </a:r>
            <a:r>
              <a:rPr lang="en-US" sz="2800" b="1" dirty="0">
                <a:solidFill>
                  <a:srgbClr val="5C2651"/>
                </a:solidFill>
              </a:rPr>
              <a:t> </a:t>
            </a:r>
            <a:r>
              <a:rPr lang="en-US" sz="2800" b="1" dirty="0" err="1">
                <a:solidFill>
                  <a:srgbClr val="5C2651"/>
                </a:solidFill>
              </a:rPr>
              <a:t>Anträge</a:t>
            </a:r>
            <a:r>
              <a:rPr lang="en-US" sz="2800" b="1" dirty="0">
                <a:solidFill>
                  <a:srgbClr val="5C2651"/>
                </a:solidFill>
              </a:rPr>
              <a:t> des </a:t>
            </a:r>
            <a:r>
              <a:rPr lang="en-US" sz="2800" b="1" dirty="0" err="1">
                <a:solidFill>
                  <a:srgbClr val="5C2651"/>
                </a:solidFill>
              </a:rPr>
              <a:t>Vorstandes</a:t>
            </a:r>
            <a:br>
              <a:rPr lang="en-US" sz="2300" dirty="0">
                <a:solidFill>
                  <a:srgbClr val="5C2651"/>
                </a:solidFill>
              </a:rPr>
            </a:br>
            <a:r>
              <a:rPr lang="en-US" sz="2300" dirty="0">
                <a:solidFill>
                  <a:srgbClr val="5C2651"/>
                </a:solidFill>
              </a:rPr>
              <a:t>_____________________________________________________________</a:t>
            </a:r>
          </a:p>
        </p:txBody>
      </p:sp>
      <p:pic>
        <p:nvPicPr>
          <p:cNvPr id="7170" name="Picture 2" descr="Hauptversammlung 2019 – TSV Gronau 1911 e.V.">
            <a:extLst>
              <a:ext uri="{FF2B5EF4-FFF2-40B4-BE49-F238E27FC236}">
                <a16:creationId xmlns:a16="http://schemas.microsoft.com/office/drawing/2014/main" id="{1B994080-B8B0-A743-A1F4-5754D7A82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27" r="1" b="8370"/>
          <a:stretch/>
        </p:blipFill>
        <p:spPr bwMode="auto">
          <a:xfrm>
            <a:off x="243840" y="256540"/>
            <a:ext cx="11704320" cy="3764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750B1A0B-029E-C645-9E95-B165E4D31166}"/>
              </a:ext>
            </a:extLst>
          </p:cNvPr>
          <p:cNvSpPr txBox="1"/>
          <p:nvPr/>
        </p:nvSpPr>
        <p:spPr>
          <a:xfrm>
            <a:off x="2540000" y="3708400"/>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93869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02DB14-6E97-1049-A89C-FB186B1F788F}"/>
              </a:ext>
            </a:extLst>
          </p:cNvPr>
          <p:cNvSpPr>
            <a:spLocks noGrp="1"/>
          </p:cNvSpPr>
          <p:nvPr>
            <p:ph type="title"/>
          </p:nvPr>
        </p:nvSpPr>
        <p:spPr>
          <a:xfrm>
            <a:off x="466722" y="586855"/>
            <a:ext cx="3201366" cy="4681336"/>
          </a:xfrm>
        </p:spPr>
        <p:txBody>
          <a:bodyPr anchor="b">
            <a:normAutofit/>
          </a:bodyPr>
          <a:lstStyle/>
          <a:p>
            <a:pPr algn="r"/>
            <a:r>
              <a:rPr lang="de-CH" sz="4000" dirty="0">
                <a:solidFill>
                  <a:srgbClr val="FFFFFF"/>
                </a:solidFill>
              </a:rPr>
              <a:t>Antrag zur Integration der SBK- Mitglieder des Kantons Glarus in unsere Sektion</a:t>
            </a:r>
            <a:endParaRPr lang="de-DE" sz="3700" dirty="0">
              <a:solidFill>
                <a:srgbClr val="FFFFFF"/>
              </a:solidFill>
            </a:endParaRPr>
          </a:p>
        </p:txBody>
      </p:sp>
      <p:sp>
        <p:nvSpPr>
          <p:cNvPr id="3" name="Inhaltsplatzhalter 2">
            <a:extLst>
              <a:ext uri="{FF2B5EF4-FFF2-40B4-BE49-F238E27FC236}">
                <a16:creationId xmlns:a16="http://schemas.microsoft.com/office/drawing/2014/main" id="{110D7CB0-8445-A342-9058-579EC9749452}"/>
              </a:ext>
            </a:extLst>
          </p:cNvPr>
          <p:cNvSpPr>
            <a:spLocks noGrp="1"/>
          </p:cNvSpPr>
          <p:nvPr>
            <p:ph idx="1"/>
          </p:nvPr>
        </p:nvSpPr>
        <p:spPr>
          <a:xfrm>
            <a:off x="4134810" y="-1669143"/>
            <a:ext cx="8057190" cy="10319657"/>
          </a:xfrm>
        </p:spPr>
        <p:txBody>
          <a:bodyPr anchor="ctr">
            <a:normAutofit/>
          </a:bodyPr>
          <a:lstStyle/>
          <a:p>
            <a:pPr marL="0" indent="0">
              <a:buNone/>
            </a:pPr>
            <a:r>
              <a:rPr lang="de-CH" sz="1800" dirty="0"/>
              <a:t>Bereits seit längerer Zeit wird die psychiatrische Versorgung des Kantons Glarus weitgehend von den Psychiatrischen Diensten des Kantons Graubünden gewährleistet.</a:t>
            </a:r>
          </a:p>
          <a:p>
            <a:pPr marL="0" indent="0">
              <a:buNone/>
            </a:pPr>
            <a:r>
              <a:rPr lang="de-CH" sz="1800" dirty="0"/>
              <a:t>Davon sind auch die Mitarbeitenden – und Mitglieder des SBK- in den entsprechenden Strukturen betroffen.</a:t>
            </a:r>
          </a:p>
          <a:p>
            <a:pPr marL="0" indent="0">
              <a:buNone/>
            </a:pPr>
            <a:r>
              <a:rPr lang="de-CH" sz="1800" dirty="0"/>
              <a:t>Dasselbe gilt inzwischen auch für das Kantonsspital Glarus, welches durch eine intensive Kooperation mit dem Kantonsspital Graubünden nun auch in unseren sozialpartnerschaftlichen Dialog eintritt, respektive so wie bereits die Psychiatrischen Dienste mit uns am Runden Tisch sitzt und über die Arbeitsbedingungen der Mitarbeitenden verhandelt.</a:t>
            </a:r>
          </a:p>
          <a:p>
            <a:pPr marL="0" indent="0">
              <a:buNone/>
            </a:pPr>
            <a:r>
              <a:rPr lang="de-CH" sz="1800" dirty="0"/>
              <a:t>Seit Jahren befinden wir uns im sog. «Bündnis gute Gesundheit» sowohl mit dem VSAO Graubünden als auch mit dem VPOD in enger und auch erfolgreicher Zusammenarbeit bei gewerkschaftlichen Anliegen. Das Regionalsekretariat des VPOD mit Sitz in Chur betreut ebenfalls sowohl die Mitglieder in Glarus als auch diejenigen in Graubünden. </a:t>
            </a:r>
          </a:p>
          <a:p>
            <a:pPr marL="0" indent="0">
              <a:buNone/>
            </a:pPr>
            <a:r>
              <a:rPr lang="de-CH" sz="1800" dirty="0"/>
              <a:t>Aus allen diesen Gründen scheint es uns sehr sinnvoll, dass die Mitglieder des SBK aus dem Kanton Glarus unserer Sektion angehören werden. Somit könnten wir deren Interessen in allen vorhandenen Gremien noch direkter vertreten.</a:t>
            </a:r>
          </a:p>
          <a:p>
            <a:pPr marL="0" indent="0">
              <a:buNone/>
            </a:pPr>
            <a:r>
              <a:rPr lang="de-CH" sz="1800" b="1" dirty="0"/>
              <a:t>Unser Antrag lautet:</a:t>
            </a:r>
            <a:br>
              <a:rPr lang="de-CH" sz="1800" b="1" dirty="0"/>
            </a:br>
            <a:r>
              <a:rPr lang="de-CH" sz="1800" b="1" dirty="0"/>
              <a:t>Der Vorstand des SBK Graubünden wird beauftragt, eine Übernahme der im Kanton Glarus tätigen SBK- Mitglieder durch die Sektion Graubünden voranzutreiben, damit eine offizielle Vertretung von deren Interessen in unserer Sozialpartnerschaft gewährleistet werden kann.</a:t>
            </a:r>
            <a:endParaRPr lang="de-CH" sz="1400" b="1" dirty="0"/>
          </a:p>
        </p:txBody>
      </p:sp>
    </p:spTree>
    <p:extLst>
      <p:ext uri="{BB962C8B-B14F-4D97-AF65-F5344CB8AC3E}">
        <p14:creationId xmlns:p14="http://schemas.microsoft.com/office/powerpoint/2010/main" val="297640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2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2" name="Straight Connector 14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C265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D7077FE6-2732-FC46-9BA8-19FD2417E802}"/>
              </a:ext>
            </a:extLst>
          </p:cNvPr>
          <p:cNvSpPr>
            <a:spLocks noGrp="1"/>
          </p:cNvSpPr>
          <p:nvPr>
            <p:ph type="title"/>
          </p:nvPr>
        </p:nvSpPr>
        <p:spPr>
          <a:xfrm>
            <a:off x="1112520" y="4451524"/>
            <a:ext cx="9966960" cy="1560320"/>
          </a:xfrm>
        </p:spPr>
        <p:txBody>
          <a:bodyPr vert="horz" lIns="91440" tIns="45720" rIns="91440" bIns="45720" rtlCol="0" anchor="b">
            <a:normAutofit/>
          </a:bodyPr>
          <a:lstStyle/>
          <a:p>
            <a:pPr algn="ctr"/>
            <a:br>
              <a:rPr lang="en-US" sz="2300" b="1" dirty="0">
                <a:solidFill>
                  <a:srgbClr val="5C2651"/>
                </a:solidFill>
              </a:rPr>
            </a:br>
            <a:r>
              <a:rPr lang="en-US" sz="2800" b="1" dirty="0">
                <a:solidFill>
                  <a:srgbClr val="C00000"/>
                </a:solidFill>
              </a:rPr>
              <a:t>13. </a:t>
            </a:r>
            <a:r>
              <a:rPr lang="en-US" sz="2800" b="1" dirty="0" err="1">
                <a:solidFill>
                  <a:srgbClr val="C00000"/>
                </a:solidFill>
              </a:rPr>
              <a:t>Anträge</a:t>
            </a:r>
            <a:r>
              <a:rPr lang="en-US" sz="2800" b="1" dirty="0">
                <a:solidFill>
                  <a:srgbClr val="C00000"/>
                </a:solidFill>
              </a:rPr>
              <a:t> der Sektion an die </a:t>
            </a:r>
            <a:br>
              <a:rPr lang="en-US" sz="2800" b="1" dirty="0">
                <a:solidFill>
                  <a:srgbClr val="C00000"/>
                </a:solidFill>
              </a:rPr>
            </a:br>
            <a:r>
              <a:rPr lang="en-US" sz="2800" b="1" dirty="0" err="1">
                <a:solidFill>
                  <a:srgbClr val="C00000"/>
                </a:solidFill>
              </a:rPr>
              <a:t>Delegiertenversammlung</a:t>
            </a:r>
            <a:r>
              <a:rPr lang="en-US" sz="2800" b="1" dirty="0">
                <a:solidFill>
                  <a:srgbClr val="C00000"/>
                </a:solidFill>
              </a:rPr>
              <a:t> SBK CH</a:t>
            </a:r>
            <a:br>
              <a:rPr lang="en-US" sz="2300" dirty="0">
                <a:solidFill>
                  <a:srgbClr val="5C2651"/>
                </a:solidFill>
              </a:rPr>
            </a:br>
            <a:endParaRPr lang="en-US" sz="2300" dirty="0">
              <a:solidFill>
                <a:srgbClr val="5C2651"/>
              </a:solidFill>
            </a:endParaRPr>
          </a:p>
        </p:txBody>
      </p:sp>
      <p:sp>
        <p:nvSpPr>
          <p:cNvPr id="4" name="Textfeld 3">
            <a:extLst>
              <a:ext uri="{FF2B5EF4-FFF2-40B4-BE49-F238E27FC236}">
                <a16:creationId xmlns:a16="http://schemas.microsoft.com/office/drawing/2014/main" id="{750B1A0B-029E-C645-9E95-B165E4D31166}"/>
              </a:ext>
            </a:extLst>
          </p:cNvPr>
          <p:cNvSpPr txBox="1"/>
          <p:nvPr/>
        </p:nvSpPr>
        <p:spPr>
          <a:xfrm>
            <a:off x="2540000" y="3708400"/>
            <a:ext cx="184731" cy="369332"/>
          </a:xfrm>
          <a:prstGeom prst="rect">
            <a:avLst/>
          </a:prstGeom>
          <a:noFill/>
        </p:spPr>
        <p:txBody>
          <a:bodyPr wrap="none" rtlCol="0">
            <a:spAutoFit/>
          </a:bodyPr>
          <a:lstStyle/>
          <a:p>
            <a:endParaRPr lang="de-DE" dirty="0"/>
          </a:p>
        </p:txBody>
      </p:sp>
      <p:pic>
        <p:nvPicPr>
          <p:cNvPr id="2050" name="Picture 2">
            <a:extLst>
              <a:ext uri="{FF2B5EF4-FFF2-40B4-BE49-F238E27FC236}">
                <a16:creationId xmlns:a16="http://schemas.microsoft.com/office/drawing/2014/main" id="{9F4ABFD8-5EED-48DF-8B7B-A14FE270E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256540"/>
            <a:ext cx="11704320" cy="419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45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02DB14-6E97-1049-A89C-FB186B1F788F}"/>
              </a:ext>
            </a:extLst>
          </p:cNvPr>
          <p:cNvSpPr>
            <a:spLocks noGrp="1"/>
          </p:cNvSpPr>
          <p:nvPr>
            <p:ph type="title"/>
          </p:nvPr>
        </p:nvSpPr>
        <p:spPr>
          <a:xfrm>
            <a:off x="466722" y="702046"/>
            <a:ext cx="3201366" cy="5201062"/>
          </a:xfrm>
        </p:spPr>
        <p:txBody>
          <a:bodyPr anchor="b">
            <a:normAutofit fontScale="90000"/>
          </a:bodyPr>
          <a:lstStyle/>
          <a:p>
            <a:pPr algn="r"/>
            <a:r>
              <a:rPr lang="de-DE" sz="3700" dirty="0">
                <a:solidFill>
                  <a:srgbClr val="FFFFFF"/>
                </a:solidFill>
              </a:rPr>
              <a:t>Antrag an die </a:t>
            </a:r>
            <a:r>
              <a:rPr lang="de-DE" sz="3700" dirty="0" err="1">
                <a:solidFill>
                  <a:srgbClr val="FFFFFF"/>
                </a:solidFill>
              </a:rPr>
              <a:t>Delegiertenver</a:t>
            </a:r>
            <a:r>
              <a:rPr lang="de-DE" sz="3700" dirty="0">
                <a:solidFill>
                  <a:srgbClr val="FFFFFF"/>
                </a:solidFill>
              </a:rPr>
              <a:t>-sammlung zur Abklärung der Möglichkeit einer Vollmitgliedschaft von HCAs im SBK Schweiz durch den Zentralvorstand</a:t>
            </a:r>
            <a:br>
              <a:rPr lang="de-DE" sz="3700" dirty="0">
                <a:solidFill>
                  <a:srgbClr val="FFFFFF"/>
                </a:solidFill>
              </a:rPr>
            </a:br>
            <a:br>
              <a:rPr lang="de-DE" sz="1800" dirty="0">
                <a:solidFill>
                  <a:srgbClr val="FFFFFF"/>
                </a:solidFill>
              </a:rPr>
            </a:br>
            <a:r>
              <a:rPr lang="de-DE" sz="2700" dirty="0">
                <a:solidFill>
                  <a:srgbClr val="FFFFFF"/>
                </a:solidFill>
              </a:rPr>
              <a:t>Seite 1</a:t>
            </a:r>
            <a:endParaRPr lang="de-DE" sz="3700" dirty="0">
              <a:solidFill>
                <a:srgbClr val="FFFFFF"/>
              </a:solidFill>
            </a:endParaRPr>
          </a:p>
        </p:txBody>
      </p:sp>
      <p:sp>
        <p:nvSpPr>
          <p:cNvPr id="3" name="Inhaltsplatzhalter 2">
            <a:extLst>
              <a:ext uri="{FF2B5EF4-FFF2-40B4-BE49-F238E27FC236}">
                <a16:creationId xmlns:a16="http://schemas.microsoft.com/office/drawing/2014/main" id="{110D7CB0-8445-A342-9058-579EC9749452}"/>
              </a:ext>
            </a:extLst>
          </p:cNvPr>
          <p:cNvSpPr>
            <a:spLocks noGrp="1"/>
          </p:cNvSpPr>
          <p:nvPr>
            <p:ph idx="1"/>
          </p:nvPr>
        </p:nvSpPr>
        <p:spPr>
          <a:xfrm>
            <a:off x="4202934" y="511388"/>
            <a:ext cx="7989066" cy="6443596"/>
          </a:xfrm>
        </p:spPr>
        <p:txBody>
          <a:bodyPr anchor="ctr">
            <a:normAutofit fontScale="77500" lnSpcReduction="20000"/>
          </a:bodyPr>
          <a:lstStyle/>
          <a:p>
            <a:pPr marL="0" indent="0">
              <a:lnSpc>
                <a:spcPct val="105000"/>
              </a:lnSpc>
              <a:buNone/>
            </a:pPr>
            <a:r>
              <a:rPr lang="de-CH" sz="2300" b="1" dirty="0">
                <a:effectLst/>
                <a:latin typeface="Arial" panose="020B0604020202020204" pitchFamily="34" charset="0"/>
                <a:ea typeface="Arial" panose="020B0604020202020204" pitchFamily="34" charset="0"/>
                <a:cs typeface="Arial" panose="020B0604020202020204" pitchFamily="34" charset="0"/>
              </a:rPr>
              <a:t>Antrag zur Prüfung </a:t>
            </a:r>
            <a:br>
              <a:rPr lang="de-CH" sz="2300" b="1" dirty="0">
                <a:effectLst/>
                <a:latin typeface="Arial" panose="020B0604020202020204" pitchFamily="34" charset="0"/>
                <a:ea typeface="Arial" panose="020B0604020202020204" pitchFamily="34" charset="0"/>
                <a:cs typeface="Arial" panose="020B0604020202020204" pitchFamily="34" charset="0"/>
              </a:rPr>
            </a:br>
            <a:r>
              <a:rPr lang="de-CH" sz="2300" b="1" dirty="0">
                <a:effectLst/>
                <a:latin typeface="Arial" panose="020B0604020202020204" pitchFamily="34" charset="0"/>
                <a:ea typeface="Arial" panose="020B0604020202020204" pitchFamily="34" charset="0"/>
                <a:cs typeface="Arial" panose="020B0604020202020204" pitchFamily="34" charset="0"/>
              </a:rPr>
              <a:t>der Aufnahme der HCAs als Vollmitglieder des SBK Schweiz </a:t>
            </a:r>
            <a:br>
              <a:rPr lang="de-CH" sz="2300" dirty="0">
                <a:latin typeface="Arial" panose="020B0604020202020204" pitchFamily="34" charset="0"/>
                <a:ea typeface="Arial" panose="020B0604020202020204" pitchFamily="34" charset="0"/>
                <a:cs typeface="Times New Roman" panose="02020603050405020304" pitchFamily="18" charset="0"/>
              </a:rPr>
            </a:br>
            <a:r>
              <a:rPr lang="de-CH" sz="2300" b="1" dirty="0">
                <a:effectLst/>
                <a:latin typeface="Arial" panose="020B0604020202020204" pitchFamily="34" charset="0"/>
                <a:ea typeface="Arial" panose="020B0604020202020204" pitchFamily="34" charset="0"/>
                <a:cs typeface="Arial" panose="020B0604020202020204" pitchFamily="34" charset="0"/>
              </a:rPr>
              <a:t>durch den Zentralvorstand SBK Schweiz</a:t>
            </a:r>
            <a:endParaRPr lang="de-CH" sz="23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300" dirty="0">
                <a:effectLst/>
                <a:latin typeface="Arial" panose="020B0604020202020204" pitchFamily="34" charset="0"/>
                <a:ea typeface="Arial" panose="020B0604020202020204" pitchFamily="34" charset="0"/>
                <a:cs typeface="Arial" panose="020B0604020202020204" pitchFamily="34" charset="0"/>
              </a:rPr>
              <a:t>2014 hat unsere Sektion der Delegiertenversammlung einen Antrag zur Vollmitgliedschaft der HCAs gestellt, diesen dann aufgrund negativer Umfrageergebnisse an der DV 2017 zurückgezogen. Seither sind HCAs in einigen Sektionen, wie auch in unserer, Vollmitglieder, in anderen sind sie quasi unsichtbar.</a:t>
            </a:r>
            <a:endParaRPr lang="de-CH" sz="23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300" dirty="0">
                <a:effectLst/>
                <a:latin typeface="Arial" panose="020B0604020202020204" pitchFamily="34" charset="0"/>
                <a:ea typeface="Arial" panose="020B0604020202020204" pitchFamily="34" charset="0"/>
                <a:cs typeface="Arial" panose="020B0604020202020204" pitchFamily="34" charset="0"/>
              </a:rPr>
              <a:t>Wir haben im letzten Jahr die Pflegeinitiative mit einer hohen Zustimmung gewonnen. Dies verdanken wir auch der grossen Unterstützung von Kolleginnen und Kollegen mit einem Abschluss als Fachperson Gesundheit respektive von HCAs in den Sektionsvorständen, den Lokalkomitees und in den Institutionen. </a:t>
            </a:r>
            <a:endParaRPr lang="de-CH" sz="23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300" dirty="0">
                <a:effectLst/>
                <a:latin typeface="Arial" panose="020B0604020202020204" pitchFamily="34" charset="0"/>
                <a:ea typeface="Arial" panose="020B0604020202020204" pitchFamily="34" charset="0"/>
                <a:cs typeface="Arial" panose="020B0604020202020204" pitchFamily="34" charset="0"/>
              </a:rPr>
              <a:t>Seit 2014 ist die berufspolitische Entwicklung weitergegangen. Mit einer Berufsprüfung gelangen die HCAs in den Tertiärbereich.</a:t>
            </a:r>
            <a:endParaRPr lang="de-CH" sz="23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300" dirty="0">
                <a:effectLst/>
                <a:latin typeface="Arial" panose="020B0604020202020204" pitchFamily="34" charset="0"/>
                <a:ea typeface="Arial" panose="020B0604020202020204" pitchFamily="34" charset="0"/>
                <a:cs typeface="Arial" panose="020B0604020202020204" pitchFamily="34" charset="0"/>
              </a:rPr>
              <a:t>Es wird zunehmend schwierig, zu begründen, weshalb diese dann nicht Vollmitglieder in unserem Berufsverband sein sollen.</a:t>
            </a:r>
            <a:endParaRPr lang="de-CH" sz="23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300" dirty="0">
                <a:effectLst/>
                <a:latin typeface="Arial" panose="020B0604020202020204" pitchFamily="34" charset="0"/>
                <a:ea typeface="Arial" panose="020B0604020202020204" pitchFamily="34" charset="0"/>
                <a:cs typeface="Arial" panose="020B0604020202020204" pitchFamily="34" charset="0"/>
              </a:rPr>
              <a:t>In Langzeitinstitutionen stellen die HCAs mittlerweile die Mehrheit. Es ist wichtig, dass die fachlichen Empfehlungen des SBK auch dort weiterhin berücksichtigt werden, die Mitarbeitenden von uns also erreicht und als Mitglieder gewonnen werden können.</a:t>
            </a:r>
            <a:endParaRPr lang="de-CH" sz="23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300" dirty="0">
                <a:effectLst/>
                <a:latin typeface="Arial" panose="020B0604020202020204" pitchFamily="34" charset="0"/>
                <a:ea typeface="Arial" panose="020B0604020202020204" pitchFamily="34" charset="0"/>
                <a:cs typeface="Arial" panose="020B0604020202020204" pitchFamily="34" charset="0"/>
              </a:rPr>
              <a:t>Ein wichtiger Aspekt der Pflegeinitiative ist die Ausbildungsoffensive. Auch hier stehen die HCAs im Fokus. </a:t>
            </a:r>
            <a:endParaRPr lang="de-CH" sz="23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endParaRPr lang="de-CH" sz="4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6516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02DB14-6E97-1049-A89C-FB186B1F788F}"/>
              </a:ext>
            </a:extLst>
          </p:cNvPr>
          <p:cNvSpPr>
            <a:spLocks noGrp="1"/>
          </p:cNvSpPr>
          <p:nvPr>
            <p:ph type="title"/>
          </p:nvPr>
        </p:nvSpPr>
        <p:spPr>
          <a:xfrm>
            <a:off x="466722" y="427690"/>
            <a:ext cx="3201366" cy="5524753"/>
          </a:xfrm>
        </p:spPr>
        <p:txBody>
          <a:bodyPr anchor="b">
            <a:normAutofit fontScale="90000"/>
          </a:bodyPr>
          <a:lstStyle/>
          <a:p>
            <a:pPr algn="r"/>
            <a:r>
              <a:rPr lang="de-DE" sz="3700" dirty="0">
                <a:solidFill>
                  <a:srgbClr val="FFFFFF"/>
                </a:solidFill>
              </a:rPr>
              <a:t>Antrag an die </a:t>
            </a:r>
            <a:r>
              <a:rPr lang="de-DE" sz="3700" dirty="0" err="1">
                <a:solidFill>
                  <a:srgbClr val="FFFFFF"/>
                </a:solidFill>
              </a:rPr>
              <a:t>Delegiertenver</a:t>
            </a:r>
            <a:r>
              <a:rPr lang="de-DE" sz="3700" dirty="0">
                <a:solidFill>
                  <a:srgbClr val="FFFFFF"/>
                </a:solidFill>
              </a:rPr>
              <a:t>-sammlung zur Abklärung der Möglichkeit einer Vollmitgliedschaft von HCAs im SBK Schweiz durch den Zentralvorstand</a:t>
            </a:r>
            <a:br>
              <a:rPr lang="de-DE" sz="3700" dirty="0">
                <a:solidFill>
                  <a:srgbClr val="FFFFFF"/>
                </a:solidFill>
              </a:rPr>
            </a:br>
            <a:br>
              <a:rPr lang="de-DE" sz="2200" dirty="0">
                <a:solidFill>
                  <a:srgbClr val="FFFFFF"/>
                </a:solidFill>
              </a:rPr>
            </a:br>
            <a:r>
              <a:rPr lang="de-DE" sz="2700" dirty="0">
                <a:solidFill>
                  <a:srgbClr val="FFFFFF"/>
                </a:solidFill>
              </a:rPr>
              <a:t>Seite 2</a:t>
            </a:r>
            <a:endParaRPr lang="de-DE" sz="3700" dirty="0">
              <a:solidFill>
                <a:srgbClr val="FFFFFF"/>
              </a:solidFill>
            </a:endParaRPr>
          </a:p>
        </p:txBody>
      </p:sp>
      <p:sp>
        <p:nvSpPr>
          <p:cNvPr id="3" name="Inhaltsplatzhalter 2">
            <a:extLst>
              <a:ext uri="{FF2B5EF4-FFF2-40B4-BE49-F238E27FC236}">
                <a16:creationId xmlns:a16="http://schemas.microsoft.com/office/drawing/2014/main" id="{110D7CB0-8445-A342-9058-579EC9749452}"/>
              </a:ext>
            </a:extLst>
          </p:cNvPr>
          <p:cNvSpPr>
            <a:spLocks noGrp="1"/>
          </p:cNvSpPr>
          <p:nvPr>
            <p:ph idx="1"/>
          </p:nvPr>
        </p:nvSpPr>
        <p:spPr>
          <a:xfrm>
            <a:off x="4118852" y="130628"/>
            <a:ext cx="7989066" cy="6858000"/>
          </a:xfrm>
        </p:spPr>
        <p:txBody>
          <a:bodyPr anchor="ctr">
            <a:normAutofit fontScale="62500" lnSpcReduction="20000"/>
          </a:bodyPr>
          <a:lstStyle/>
          <a:p>
            <a:pPr marL="0" indent="0">
              <a:lnSpc>
                <a:spcPct val="105000"/>
              </a:lnSpc>
              <a:buNone/>
            </a:pPr>
            <a:r>
              <a:rPr lang="de-CH" sz="2600" dirty="0">
                <a:effectLst/>
                <a:latin typeface="Arial" panose="020B0604020202020204" pitchFamily="34" charset="0"/>
                <a:ea typeface="Arial" panose="020B0604020202020204" pitchFamily="34" charset="0"/>
                <a:cs typeface="Arial" panose="020B0604020202020204" pitchFamily="34" charset="0"/>
              </a:rPr>
              <a:t>Nebenbei wurde uns auch im Abstimmungskampf verschiedentlich vorgeworfen, wir würden mit der Initiative nur die ohnehin privilegierten Mitarbeitenden in der Pflege vertreten. Das ist zwar nicht der Fall, dennoch muss die Haltung des SBK immer wieder mühsam erklärt werden. </a:t>
            </a:r>
            <a:endParaRPr lang="de-CH"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600" dirty="0">
                <a:effectLst/>
                <a:latin typeface="Arial" panose="020B0604020202020204" pitchFamily="34" charset="0"/>
                <a:ea typeface="Arial" panose="020B0604020202020204" pitchFamily="34" charset="0"/>
                <a:cs typeface="Arial" panose="020B0604020202020204" pitchFamily="34" charset="0"/>
              </a:rPr>
              <a:t>Finanziell ist es für die Sektionen nicht attraktiv, HCAs, vor allem Lernende, als Mitglieder zu gewinnen. Dieser Missstand soll nun endlich beseitigt werden.</a:t>
            </a:r>
            <a:endParaRPr lang="de-CH"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600" dirty="0">
                <a:effectLst/>
                <a:latin typeface="Arial" panose="020B0604020202020204" pitchFamily="34" charset="0"/>
                <a:ea typeface="Arial" panose="020B0604020202020204" pitchFamily="34" charset="0"/>
                <a:cs typeface="Arial" panose="020B0604020202020204" pitchFamily="34" charset="0"/>
              </a:rPr>
              <a:t>Die Fachpersonen Gesundheit gelten als deutlich besser qualifiziert als die FASRK - dennoch sind letztere als Mitglieder selbstverständlich akzeptiert, erstere aber nicht. Das ist nach aussen nur sehr schwer respektive gar nicht zu vermitteln.</a:t>
            </a:r>
            <a:endParaRPr lang="de-CH"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600" dirty="0">
                <a:effectLst/>
                <a:latin typeface="Arial" panose="020B0604020202020204" pitchFamily="34" charset="0"/>
                <a:ea typeface="Arial" panose="020B0604020202020204" pitchFamily="34" charset="0"/>
                <a:cs typeface="Arial" panose="020B0604020202020204" pitchFamily="34" charset="0"/>
              </a:rPr>
              <a:t>Es ist uns klar, dass die Ausgangslage in der Westschweiz eine andere ist und die Wege, die dort in einen Pflegeberuf führen, sich in vielen Bereichen von dem der Deutschschweiz unterscheiden. Das sollte uns aber keine Steine in den Weg legen, hier für unsere HCAs eine Verbesserung zu erwirken.</a:t>
            </a:r>
            <a:endParaRPr lang="de-CH"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600" dirty="0">
                <a:effectLst/>
                <a:latin typeface="Arial" panose="020B0604020202020204" pitchFamily="34" charset="0"/>
                <a:ea typeface="Arial" panose="020B0604020202020204" pitchFamily="34" charset="0"/>
                <a:cs typeface="Arial" panose="020B0604020202020204" pitchFamily="34" charset="0"/>
              </a:rPr>
              <a:t>Auch ist uns die Haltung des ICN bekannt. Es bestünde jedoch sicherlich die Möglichkeit, einen entsprechenden Antrag zu stellen. Denn sicher sind die Voraussetzungen nicht überall dieselben. So werden die Diplome nicht aller Länder bei uns anerkannt, das heisst, deren </a:t>
            </a:r>
            <a:r>
              <a:rPr lang="de-CH" sz="2600" dirty="0" err="1">
                <a:effectLst/>
                <a:latin typeface="Arial" panose="020B0604020202020204" pitchFamily="34" charset="0"/>
                <a:ea typeface="Arial" panose="020B0604020202020204" pitchFamily="34" charset="0"/>
                <a:cs typeface="Arial" panose="020B0604020202020204" pitchFamily="34" charset="0"/>
              </a:rPr>
              <a:t>Inhaber:innen</a:t>
            </a:r>
            <a:r>
              <a:rPr lang="de-CH" sz="2600" dirty="0">
                <a:effectLst/>
                <a:latin typeface="Arial" panose="020B0604020202020204" pitchFamily="34" charset="0"/>
                <a:ea typeface="Arial" panose="020B0604020202020204" pitchFamily="34" charset="0"/>
                <a:cs typeface="Arial" panose="020B0604020202020204" pitchFamily="34" charset="0"/>
              </a:rPr>
              <a:t> werden hier als HCAs eingestuft, obwohl die dort tätigen Verbände vermutlich Mitglieder des ICN sind.</a:t>
            </a:r>
            <a:endParaRPr lang="de-CH"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600" dirty="0">
                <a:effectLst/>
                <a:latin typeface="Arial" panose="020B0604020202020204" pitchFamily="34" charset="0"/>
                <a:ea typeface="Arial" panose="020B0604020202020204" pitchFamily="34" charset="0"/>
                <a:cs typeface="Arial" panose="020B0604020202020204" pitchFamily="34" charset="0"/>
              </a:rPr>
              <a:t> </a:t>
            </a:r>
            <a:endParaRPr lang="de-CH"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5000"/>
              </a:lnSpc>
              <a:buNone/>
            </a:pPr>
            <a:r>
              <a:rPr lang="de-CH" sz="2600" b="1" dirty="0">
                <a:effectLst/>
                <a:latin typeface="Arial" panose="020B0604020202020204" pitchFamily="34" charset="0"/>
                <a:ea typeface="Arial" panose="020B0604020202020204" pitchFamily="34" charset="0"/>
                <a:cs typeface="Arial" panose="020B0604020202020204" pitchFamily="34" charset="0"/>
              </a:rPr>
              <a:t>Wir beantragen aufgrund obiger Ausführungen die Delegiertenversammlung, den Zentralvorstand mit einer Prüfung einer Aufnahme der HCAs als Vollmitglieder in den Berufsverband zu beauftragen.</a:t>
            </a:r>
            <a:endParaRPr lang="de-CH" sz="26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de-DE" sz="800" dirty="0"/>
          </a:p>
        </p:txBody>
      </p:sp>
    </p:spTree>
    <p:extLst>
      <p:ext uri="{BB962C8B-B14F-4D97-AF65-F5344CB8AC3E}">
        <p14:creationId xmlns:p14="http://schemas.microsoft.com/office/powerpoint/2010/main" val="1925915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9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Rectangle 9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C4FF7A13-F822-8042-B4E3-AE28355D7BE9}"/>
              </a:ext>
            </a:extLst>
          </p:cNvPr>
          <p:cNvSpPr>
            <a:spLocks noGrp="1"/>
          </p:cNvSpPr>
          <p:nvPr>
            <p:ph type="title"/>
          </p:nvPr>
        </p:nvSpPr>
        <p:spPr>
          <a:xfrm>
            <a:off x="1047280" y="759805"/>
            <a:ext cx="10306520" cy="1325563"/>
          </a:xfrm>
          <a:prstGeom prst="ellipse">
            <a:avLst/>
          </a:prstGeom>
        </p:spPr>
        <p:txBody>
          <a:bodyPr vert="horz" lIns="91440" tIns="45720" rIns="91440" bIns="45720" rtlCol="0">
            <a:normAutofit fontScale="90000"/>
          </a:bodyPr>
          <a:lstStyle/>
          <a:p>
            <a:r>
              <a:rPr lang="en-US" sz="4000" b="1" kern="1200" dirty="0">
                <a:solidFill>
                  <a:srgbClr val="FFFFFF"/>
                </a:solidFill>
                <a:latin typeface="+mj-lt"/>
                <a:ea typeface="+mj-ea"/>
                <a:cs typeface="+mj-cs"/>
              </a:rPr>
              <a:t>14 </a:t>
            </a:r>
            <a:r>
              <a:rPr lang="en-US" sz="4000" b="1" kern="1200" dirty="0" err="1">
                <a:solidFill>
                  <a:srgbClr val="FFFFFF"/>
                </a:solidFill>
                <a:latin typeface="+mj-lt"/>
                <a:ea typeface="+mj-ea"/>
                <a:cs typeface="+mj-cs"/>
              </a:rPr>
              <a:t>Verschiedenes</a:t>
            </a:r>
            <a:r>
              <a:rPr lang="en-US" sz="4000" b="1" kern="1200" dirty="0">
                <a:solidFill>
                  <a:srgbClr val="FFFFFF"/>
                </a:solidFill>
                <a:latin typeface="+mj-lt"/>
                <a:ea typeface="+mj-ea"/>
                <a:cs typeface="+mj-cs"/>
              </a:rPr>
              <a:t> / Fragen / </a:t>
            </a:r>
            <a:r>
              <a:rPr lang="en-US" sz="4000" b="1" kern="1200" dirty="0" err="1">
                <a:solidFill>
                  <a:srgbClr val="FFFFFF"/>
                </a:solidFill>
                <a:latin typeface="+mj-lt"/>
                <a:ea typeface="+mj-ea"/>
                <a:cs typeface="+mj-cs"/>
              </a:rPr>
              <a:t>Diskussion</a:t>
            </a:r>
            <a:endParaRPr lang="en-US" sz="4000" kern="1200" dirty="0">
              <a:solidFill>
                <a:srgbClr val="FFFFFF"/>
              </a:solidFill>
              <a:latin typeface="+mj-lt"/>
              <a:ea typeface="+mj-ea"/>
              <a:cs typeface="+mj-cs"/>
            </a:endParaRPr>
          </a:p>
        </p:txBody>
      </p:sp>
      <p:sp>
        <p:nvSpPr>
          <p:cNvPr id="3093" name="Content Placeholder 3092">
            <a:extLst>
              <a:ext uri="{FF2B5EF4-FFF2-40B4-BE49-F238E27FC236}">
                <a16:creationId xmlns:a16="http://schemas.microsoft.com/office/drawing/2014/main" id="{D3DDBCEF-D107-43CB-BF09-4E02017E26BD}"/>
              </a:ext>
            </a:extLst>
          </p:cNvPr>
          <p:cNvSpPr>
            <a:spLocks noGrp="1"/>
          </p:cNvSpPr>
          <p:nvPr>
            <p:ph idx="1"/>
          </p:nvPr>
        </p:nvSpPr>
        <p:spPr>
          <a:xfrm>
            <a:off x="1424904" y="2494450"/>
            <a:ext cx="4053545" cy="3563159"/>
          </a:xfrm>
        </p:spPr>
        <p:txBody>
          <a:bodyPr>
            <a:normAutofit/>
          </a:bodyPr>
          <a:lstStyle/>
          <a:p>
            <a:endParaRPr lang="en-US" sz="2400"/>
          </a:p>
        </p:txBody>
      </p:sp>
      <p:pic>
        <p:nvPicPr>
          <p:cNvPr id="3074" name="Picture 2" descr="Fragen Und Diskussion Auf Der Suche Nach Einer Antwort Im Arbeitsteam Der  Büroangestellten Stock Vektor Art und mehr Bilder von Zweifel - iStock">
            <a:extLst>
              <a:ext uri="{FF2B5EF4-FFF2-40B4-BE49-F238E27FC236}">
                <a16:creationId xmlns:a16="http://schemas.microsoft.com/office/drawing/2014/main" id="{6CC2E65F-4F55-8244-B4EE-CCCC0D88C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5" r="2101"/>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02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0543A28D-8D1C-AC49-A5CE-6A17156BA4FC}"/>
              </a:ext>
            </a:extLst>
          </p:cNvPr>
          <p:cNvSpPr>
            <a:spLocks noGrp="1"/>
          </p:cNvSpPr>
          <p:nvPr>
            <p:ph type="title"/>
          </p:nvPr>
        </p:nvSpPr>
        <p:spPr>
          <a:xfrm>
            <a:off x="736241" y="2245045"/>
            <a:ext cx="2880828" cy="3071906"/>
          </a:xfrm>
        </p:spPr>
        <p:txBody>
          <a:bodyPr vert="horz" lIns="91440" tIns="45720" rIns="91440" bIns="45720" rtlCol="0" anchor="t">
            <a:normAutofit/>
          </a:bodyPr>
          <a:lstStyle/>
          <a:p>
            <a:br>
              <a:rPr lang="en-US" sz="3100" b="1" kern="1200" dirty="0">
                <a:solidFill>
                  <a:srgbClr val="FFFFFF"/>
                </a:solidFill>
                <a:latin typeface="+mj-lt"/>
                <a:ea typeface="+mj-ea"/>
                <a:cs typeface="+mj-cs"/>
              </a:rPr>
            </a:br>
            <a:r>
              <a:rPr lang="en-US" sz="3100" b="1" kern="1200" dirty="0" err="1">
                <a:solidFill>
                  <a:srgbClr val="FFFFFF"/>
                </a:solidFill>
                <a:latin typeface="+mj-lt"/>
                <a:ea typeface="+mj-ea"/>
                <a:cs typeface="+mj-cs"/>
              </a:rPr>
              <a:t>Aktuelles</a:t>
            </a:r>
            <a:r>
              <a:rPr lang="en-US" sz="3100" b="1" kern="1200" dirty="0">
                <a:solidFill>
                  <a:srgbClr val="FFFFFF"/>
                </a:solidFill>
                <a:latin typeface="+mj-lt"/>
                <a:ea typeface="+mj-ea"/>
                <a:cs typeface="+mj-cs"/>
              </a:rPr>
              <a:t> </a:t>
            </a:r>
            <a:r>
              <a:rPr lang="en-US" sz="3100" b="1" kern="1200" dirty="0" err="1">
                <a:solidFill>
                  <a:srgbClr val="FFFFFF"/>
                </a:solidFill>
                <a:latin typeface="+mj-lt"/>
                <a:ea typeface="+mj-ea"/>
                <a:cs typeface="+mj-cs"/>
              </a:rPr>
              <a:t>aus</a:t>
            </a:r>
            <a:r>
              <a:rPr lang="en-US" sz="3100" b="1" kern="1200" dirty="0">
                <a:solidFill>
                  <a:srgbClr val="FFFFFF"/>
                </a:solidFill>
                <a:latin typeface="+mj-lt"/>
                <a:ea typeface="+mj-ea"/>
                <a:cs typeface="+mj-cs"/>
              </a:rPr>
              <a:t> Geschäftsstelle und </a:t>
            </a:r>
            <a:r>
              <a:rPr lang="en-US" sz="3100" b="1" kern="1200" dirty="0" err="1">
                <a:solidFill>
                  <a:srgbClr val="FFFFFF"/>
                </a:solidFill>
                <a:latin typeface="+mj-lt"/>
                <a:ea typeface="+mj-ea"/>
                <a:cs typeface="+mj-cs"/>
              </a:rPr>
              <a:t>Vorstand</a:t>
            </a:r>
            <a:r>
              <a:rPr lang="en-US" sz="3100" b="1" kern="1200" dirty="0">
                <a:solidFill>
                  <a:srgbClr val="FFFFFF"/>
                </a:solidFill>
                <a:latin typeface="+mj-lt"/>
                <a:ea typeface="+mj-ea"/>
                <a:cs typeface="+mj-cs"/>
              </a:rPr>
              <a:t> </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 </a:t>
            </a:r>
            <a:br>
              <a:rPr lang="en-US" sz="3100" kern="1200" dirty="0">
                <a:solidFill>
                  <a:srgbClr val="FFFFFF"/>
                </a:solidFill>
                <a:latin typeface="+mj-lt"/>
                <a:ea typeface="+mj-ea"/>
                <a:cs typeface="+mj-cs"/>
              </a:rPr>
            </a:br>
            <a:endParaRPr lang="en-US" sz="3100" kern="1200" dirty="0">
              <a:solidFill>
                <a:srgbClr val="FFFFFF"/>
              </a:solidFill>
              <a:latin typeface="+mj-lt"/>
              <a:ea typeface="+mj-ea"/>
              <a:cs typeface="+mj-cs"/>
            </a:endParaRPr>
          </a:p>
        </p:txBody>
      </p:sp>
      <p:pic>
        <p:nvPicPr>
          <p:cNvPr id="5" name="Inhaltsplatzhalter 4">
            <a:extLst>
              <a:ext uri="{FF2B5EF4-FFF2-40B4-BE49-F238E27FC236}">
                <a16:creationId xmlns:a16="http://schemas.microsoft.com/office/drawing/2014/main" id="{26E1B631-5B27-6F48-B6A5-0780CBDB9B24}"/>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l="19351" r="7040" b="2"/>
          <a:stretch/>
        </p:blipFill>
        <p:spPr>
          <a:xfrm>
            <a:off x="4861286" y="467208"/>
            <a:ext cx="6508032" cy="5923584"/>
          </a:xfrm>
          <a:prstGeom prst="rect">
            <a:avLst/>
          </a:prstGeom>
        </p:spPr>
      </p:pic>
    </p:spTree>
    <p:extLst>
      <p:ext uri="{BB962C8B-B14F-4D97-AF65-F5344CB8AC3E}">
        <p14:creationId xmlns:p14="http://schemas.microsoft.com/office/powerpoint/2010/main" val="12504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C6172C-3B6D-F044-86BB-AC2560E34D2A}"/>
              </a:ext>
            </a:extLst>
          </p:cNvPr>
          <p:cNvSpPr>
            <a:spLocks noGrp="1"/>
          </p:cNvSpPr>
          <p:nvPr>
            <p:ph type="title"/>
          </p:nvPr>
        </p:nvSpPr>
        <p:spPr>
          <a:xfrm>
            <a:off x="261258" y="1683756"/>
            <a:ext cx="3440486" cy="2423787"/>
          </a:xfrm>
        </p:spPr>
        <p:txBody>
          <a:bodyPr anchor="b">
            <a:normAutofit/>
          </a:bodyPr>
          <a:lstStyle/>
          <a:p>
            <a:pPr algn="r"/>
            <a:r>
              <a:rPr lang="de-DE" sz="4000" dirty="0">
                <a:solidFill>
                  <a:srgbClr val="FFFFFF"/>
                </a:solidFill>
              </a:rPr>
              <a:t>1. Wahl der Stimmenzähler</a:t>
            </a:r>
          </a:p>
        </p:txBody>
      </p:sp>
      <p:pic>
        <p:nvPicPr>
          <p:cNvPr id="1026" name="Picture 2" descr="Quellbild anzeigen">
            <a:extLst>
              <a:ext uri="{FF2B5EF4-FFF2-40B4-BE49-F238E27FC236}">
                <a16:creationId xmlns:a16="http://schemas.microsoft.com/office/drawing/2014/main" id="{3908E62D-AB26-4D6D-91AC-D9CEC41F95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464373">
            <a:off x="5101493" y="1880466"/>
            <a:ext cx="5885996" cy="331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10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2DC34D-04E1-FE49-A7EE-B2FA7A93BD5A}"/>
              </a:ext>
            </a:extLst>
          </p:cNvPr>
          <p:cNvSpPr>
            <a:spLocks noGrp="1"/>
          </p:cNvSpPr>
          <p:nvPr>
            <p:ph type="title"/>
          </p:nvPr>
        </p:nvSpPr>
        <p:spPr>
          <a:xfrm>
            <a:off x="701344" y="710273"/>
            <a:ext cx="4352315" cy="2813320"/>
          </a:xfrm>
        </p:spPr>
        <p:txBody>
          <a:bodyPr>
            <a:normAutofit/>
          </a:bodyPr>
          <a:lstStyle/>
          <a:p>
            <a:r>
              <a:rPr lang="de-DE" sz="4100" dirty="0"/>
              <a:t>2. Genehmigung des Protokolls der Hauptversammlung 2021</a:t>
            </a:r>
          </a:p>
        </p:txBody>
      </p:sp>
      <p:sp>
        <p:nvSpPr>
          <p:cNvPr id="77" name="Rectangle 7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80"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Infos und Vorlage Protokoll">
            <a:extLst>
              <a:ext uri="{FF2B5EF4-FFF2-40B4-BE49-F238E27FC236}">
                <a16:creationId xmlns:a16="http://schemas.microsoft.com/office/drawing/2014/main" id="{FB8C0F6A-D47D-BB49-BD52-63CCD5734D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7087" y="2060743"/>
            <a:ext cx="4848844" cy="3521185"/>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3CE40398-DF61-CB46-B054-8BBB4C589216}"/>
              </a:ext>
            </a:extLst>
          </p:cNvPr>
          <p:cNvSpPr>
            <a:spLocks noGrp="1"/>
          </p:cNvSpPr>
          <p:nvPr>
            <p:ph idx="1"/>
          </p:nvPr>
        </p:nvSpPr>
        <p:spPr>
          <a:xfrm>
            <a:off x="731519" y="4099034"/>
            <a:ext cx="10785191" cy="2196771"/>
          </a:xfrm>
        </p:spPr>
        <p:txBody>
          <a:bodyPr anchor="ctr">
            <a:normAutofit/>
          </a:bodyPr>
          <a:lstStyle/>
          <a:p>
            <a:endParaRPr lang="de-DE" sz="2000" dirty="0"/>
          </a:p>
          <a:p>
            <a:endParaRPr lang="de-DE" sz="2000" dirty="0"/>
          </a:p>
        </p:txBody>
      </p:sp>
      <p:sp>
        <p:nvSpPr>
          <p:cNvPr id="101" name="Rectangle 10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9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5FDD16-F992-4242-9E8B-9537C40F1B2B}"/>
              </a:ext>
              <a:ext uri="{C183D7F6-B498-43B3-948B-1728B52AA6E4}">
                <adec:decorative xmlns:adec="http://schemas.microsoft.com/office/drawing/2017/decorative" val="0"/>
              </a:ext>
            </a:extLst>
          </p:cNvPr>
          <p:cNvSpPr>
            <a:spLocks noGrp="1"/>
          </p:cNvSpPr>
          <p:nvPr>
            <p:ph type="title"/>
          </p:nvPr>
        </p:nvSpPr>
        <p:spPr>
          <a:xfrm>
            <a:off x="1155556" y="4549143"/>
            <a:ext cx="4284417" cy="1663496"/>
          </a:xfrm>
        </p:spPr>
        <p:txBody>
          <a:bodyPr vert="horz" lIns="91440" tIns="45720" rIns="91440" bIns="45720" rtlCol="0" anchor="t">
            <a:normAutofit/>
          </a:bodyPr>
          <a:lstStyle/>
          <a:p>
            <a:r>
              <a:rPr lang="en-US" sz="4800" dirty="0">
                <a:solidFill>
                  <a:schemeClr val="bg1"/>
                </a:solidFill>
              </a:rPr>
              <a:t>3. </a:t>
            </a:r>
            <a:r>
              <a:rPr lang="en-US" sz="4800" dirty="0" err="1">
                <a:solidFill>
                  <a:schemeClr val="bg1"/>
                </a:solidFill>
              </a:rPr>
              <a:t>Genehmigung</a:t>
            </a:r>
            <a:r>
              <a:rPr lang="en-US" sz="4800" dirty="0">
                <a:solidFill>
                  <a:schemeClr val="bg1"/>
                </a:solidFill>
              </a:rPr>
              <a:t> Jahresbericht</a:t>
            </a:r>
          </a:p>
        </p:txBody>
      </p:sp>
      <p:sp>
        <p:nvSpPr>
          <p:cNvPr id="139" name="Rectangle 13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Wann braucht man für eine Veranstaltung eine Genehmigung?">
            <a:extLst>
              <a:ext uri="{FF2B5EF4-FFF2-40B4-BE49-F238E27FC236}">
                <a16:creationId xmlns:a16="http://schemas.microsoft.com/office/drawing/2014/main" id="{63CA0265-12E7-6F4A-BF3E-D0EF49B48F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93"/>
          <a:stretch/>
        </p:blipFill>
        <p:spPr bwMode="auto">
          <a:xfrm>
            <a:off x="1155556" y="637762"/>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785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42475C78-C19C-494A-B954-92A9FCCC94D3}"/>
              </a:ext>
            </a:extLst>
          </p:cNvPr>
          <p:cNvSpPr>
            <a:spLocks noGrp="1"/>
          </p:cNvSpPr>
          <p:nvPr>
            <p:ph type="title"/>
          </p:nvPr>
        </p:nvSpPr>
        <p:spPr>
          <a:xfrm>
            <a:off x="424214" y="2681334"/>
            <a:ext cx="3614390" cy="3071906"/>
          </a:xfrm>
        </p:spPr>
        <p:txBody>
          <a:bodyPr vert="horz" lIns="91440" tIns="45720" rIns="91440" bIns="45720" rtlCol="0" anchor="t">
            <a:normAutofit/>
          </a:bodyPr>
          <a:lstStyle/>
          <a:p>
            <a:r>
              <a:rPr lang="en-US" sz="4000" kern="1200" dirty="0" err="1">
                <a:solidFill>
                  <a:srgbClr val="FFFFFF"/>
                </a:solidFill>
                <a:latin typeface="+mj-lt"/>
                <a:ea typeface="+mj-ea"/>
                <a:cs typeface="+mj-cs"/>
              </a:rPr>
              <a:t>Jahresrechnung</a:t>
            </a:r>
            <a:r>
              <a:rPr lang="en-US" sz="4000" dirty="0">
                <a:solidFill>
                  <a:srgbClr val="FFFFFF"/>
                </a:solidFill>
              </a:rPr>
              <a:t>:</a:t>
            </a: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a) </a:t>
            </a:r>
            <a:r>
              <a:rPr lang="en-US" sz="4000" kern="1200" dirty="0" err="1">
                <a:solidFill>
                  <a:srgbClr val="FFFFFF"/>
                </a:solidFill>
                <a:latin typeface="+mj-lt"/>
                <a:ea typeface="+mj-ea"/>
                <a:cs typeface="+mj-cs"/>
              </a:rPr>
              <a:t>Bilanz</a:t>
            </a:r>
            <a:r>
              <a:rPr lang="en-US" sz="4000" kern="1200" dirty="0">
                <a:solidFill>
                  <a:srgbClr val="FFFFFF"/>
                </a:solidFill>
                <a:latin typeface="+mj-lt"/>
                <a:ea typeface="+mj-ea"/>
                <a:cs typeface="+mj-cs"/>
              </a:rPr>
              <a:t> 2021</a:t>
            </a:r>
          </a:p>
        </p:txBody>
      </p:sp>
      <p:pic>
        <p:nvPicPr>
          <p:cNvPr id="4" name="Grafik 3">
            <a:extLst>
              <a:ext uri="{FF2B5EF4-FFF2-40B4-BE49-F238E27FC236}">
                <a16:creationId xmlns:a16="http://schemas.microsoft.com/office/drawing/2014/main" id="{601F919B-B186-104C-BF1A-A8D0ADAB4600}"/>
              </a:ext>
            </a:extLst>
          </p:cNvPr>
          <p:cNvPicPr>
            <a:picLocks noChangeAspect="1"/>
          </p:cNvPicPr>
          <p:nvPr/>
        </p:nvPicPr>
        <p:blipFill>
          <a:blip r:embed="rId2"/>
          <a:stretch>
            <a:fillRect/>
          </a:stretch>
        </p:blipFill>
        <p:spPr>
          <a:xfrm>
            <a:off x="3632200" y="-205946"/>
            <a:ext cx="8559799" cy="10802409"/>
          </a:xfrm>
          <a:prstGeom prst="rect">
            <a:avLst/>
          </a:prstGeom>
        </p:spPr>
      </p:pic>
    </p:spTree>
    <p:extLst>
      <p:ext uri="{BB962C8B-B14F-4D97-AF65-F5344CB8AC3E}">
        <p14:creationId xmlns:p14="http://schemas.microsoft.com/office/powerpoint/2010/main" val="194172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1F966084-B4B1-CC4A-BB1F-AE9226800141}"/>
              </a:ext>
            </a:extLst>
          </p:cNvPr>
          <p:cNvSpPr>
            <a:spLocks noGrp="1"/>
          </p:cNvSpPr>
          <p:nvPr>
            <p:ph type="title"/>
          </p:nvPr>
        </p:nvSpPr>
        <p:spPr>
          <a:xfrm>
            <a:off x="629860" y="2501977"/>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 </a:t>
            </a:r>
            <a:r>
              <a:rPr lang="en-US" sz="4000" kern="1200" dirty="0" err="1">
                <a:solidFill>
                  <a:srgbClr val="FFFFFF"/>
                </a:solidFill>
                <a:latin typeface="+mj-lt"/>
                <a:ea typeface="+mj-ea"/>
                <a:cs typeface="+mj-cs"/>
              </a:rPr>
              <a:t>Erfolgs</a:t>
            </a:r>
            <a:r>
              <a:rPr lang="en-US" sz="4000" kern="1200" dirty="0">
                <a:solidFill>
                  <a:srgbClr val="FFFFFF"/>
                </a:solidFill>
                <a:latin typeface="+mj-lt"/>
                <a:ea typeface="+mj-ea"/>
                <a:cs typeface="+mj-cs"/>
              </a:rPr>
              <a:t>-</a:t>
            </a:r>
            <a:br>
              <a:rPr lang="en-US" sz="4000" kern="1200" dirty="0">
                <a:solidFill>
                  <a:srgbClr val="FFFFFF"/>
                </a:solidFill>
                <a:latin typeface="+mj-lt"/>
                <a:ea typeface="+mj-ea"/>
                <a:cs typeface="+mj-cs"/>
              </a:rPr>
            </a:br>
            <a:r>
              <a:rPr lang="en-US" sz="4000" kern="1200" dirty="0" err="1">
                <a:solidFill>
                  <a:srgbClr val="FFFFFF"/>
                </a:solidFill>
                <a:latin typeface="+mj-lt"/>
                <a:ea typeface="+mj-ea"/>
                <a:cs typeface="+mj-cs"/>
              </a:rPr>
              <a:t>rechnung</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2021</a:t>
            </a:r>
          </a:p>
        </p:txBody>
      </p:sp>
      <p:pic>
        <p:nvPicPr>
          <p:cNvPr id="7" name="Inhaltsplatzhalter 6">
            <a:extLst>
              <a:ext uri="{FF2B5EF4-FFF2-40B4-BE49-F238E27FC236}">
                <a16:creationId xmlns:a16="http://schemas.microsoft.com/office/drawing/2014/main" id="{BFEA3526-39B8-5E40-81E9-FE71AEEFC110}"/>
              </a:ext>
            </a:extLst>
          </p:cNvPr>
          <p:cNvPicPr>
            <a:picLocks noGrp="1" noChangeAspect="1"/>
          </p:cNvPicPr>
          <p:nvPr>
            <p:ph idx="1"/>
          </p:nvPr>
        </p:nvPicPr>
        <p:blipFill>
          <a:blip r:embed="rId2"/>
          <a:stretch>
            <a:fillRect/>
          </a:stretch>
        </p:blipFill>
        <p:spPr>
          <a:xfrm>
            <a:off x="3683345" y="-177800"/>
            <a:ext cx="8863913" cy="10223500"/>
          </a:xfrm>
          <a:prstGeom prst="rect">
            <a:avLst/>
          </a:prstGeom>
        </p:spPr>
      </p:pic>
    </p:spTree>
    <p:extLst>
      <p:ext uri="{BB962C8B-B14F-4D97-AF65-F5344CB8AC3E}">
        <p14:creationId xmlns:p14="http://schemas.microsoft.com/office/powerpoint/2010/main" val="142578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8BAF780C-C3A3-402B-A0DE-46B3F4BE8D38}"/>
              </a:ext>
            </a:extLst>
          </p:cNvPr>
          <p:cNvGraphicFramePr>
            <a:graphicFrameLocks noGrp="1"/>
          </p:cNvGraphicFramePr>
          <p:nvPr>
            <p:ph idx="1"/>
            <p:extLst>
              <p:ext uri="{D42A27DB-BD31-4B8C-83A1-F6EECF244321}">
                <p14:modId xmlns:p14="http://schemas.microsoft.com/office/powerpoint/2010/main" val="929868720"/>
              </p:ext>
            </p:extLst>
          </p:nvPr>
        </p:nvGraphicFramePr>
        <p:xfrm>
          <a:off x="683289" y="361741"/>
          <a:ext cx="10952702" cy="6320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742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BD18F2DF-C627-F34C-85A1-59879B24454B}"/>
              </a:ext>
            </a:extLst>
          </p:cNvPr>
          <p:cNvSpPr>
            <a:spLocks noGrp="1"/>
          </p:cNvSpPr>
          <p:nvPr>
            <p:ph type="title"/>
          </p:nvPr>
        </p:nvSpPr>
        <p:spPr>
          <a:xfrm>
            <a:off x="354105" y="2384869"/>
            <a:ext cx="3416199" cy="4282631"/>
          </a:xfrm>
        </p:spPr>
        <p:txBody>
          <a:bodyPr vert="horz" lIns="91440" tIns="45720" rIns="91440" bIns="45720" rtlCol="0" anchor="t">
            <a:normAutofit/>
          </a:bodyPr>
          <a:lstStyle/>
          <a:p>
            <a:r>
              <a:rPr lang="en-US" sz="4000" kern="1200" dirty="0" err="1">
                <a:solidFill>
                  <a:srgbClr val="FFFFFF"/>
                </a:solidFill>
                <a:ea typeface="+mj-ea"/>
                <a:cs typeface="+mj-cs"/>
              </a:rPr>
              <a:t>Entwicklung</a:t>
            </a:r>
            <a:r>
              <a:rPr lang="en-US" sz="4000" kern="1200" dirty="0">
                <a:solidFill>
                  <a:srgbClr val="FFFFFF"/>
                </a:solidFill>
                <a:ea typeface="+mj-ea"/>
                <a:cs typeface="+mj-cs"/>
              </a:rPr>
              <a:t> </a:t>
            </a:r>
            <a:r>
              <a:rPr lang="en-US" sz="4000" kern="1200" dirty="0" err="1">
                <a:solidFill>
                  <a:srgbClr val="FFFFFF"/>
                </a:solidFill>
                <a:ea typeface="+mj-ea"/>
                <a:cs typeface="+mj-cs"/>
              </a:rPr>
              <a:t>Mitglieder-bestand</a:t>
            </a:r>
            <a:br>
              <a:rPr lang="en-US" sz="4000" kern="1200" dirty="0">
                <a:solidFill>
                  <a:srgbClr val="FFFFFF"/>
                </a:solidFill>
                <a:ea typeface="+mj-ea"/>
                <a:cs typeface="+mj-cs"/>
              </a:rPr>
            </a:br>
            <a:r>
              <a:rPr lang="en-US" sz="4000" kern="1200" dirty="0">
                <a:solidFill>
                  <a:srgbClr val="FFFFFF"/>
                </a:solidFill>
                <a:ea typeface="+mj-ea"/>
                <a:cs typeface="+mj-cs"/>
              </a:rPr>
              <a:t>2012 - 2021</a:t>
            </a:r>
            <a:br>
              <a:rPr lang="en-US" sz="2800" kern="1200" dirty="0">
                <a:solidFill>
                  <a:srgbClr val="FFFFFF"/>
                </a:solidFill>
                <a:ea typeface="+mj-ea"/>
                <a:cs typeface="+mj-cs"/>
              </a:rPr>
            </a:br>
            <a:endParaRPr lang="en-US" sz="2800" kern="1200" dirty="0">
              <a:solidFill>
                <a:srgbClr val="FFFFFF"/>
              </a:solidFill>
              <a:ea typeface="+mj-ea"/>
              <a:cs typeface="+mj-cs"/>
            </a:endParaRPr>
          </a:p>
        </p:txBody>
      </p:sp>
      <p:graphicFrame>
        <p:nvGraphicFramePr>
          <p:cNvPr id="10" name="Diagramm 9">
            <a:extLst>
              <a:ext uri="{FF2B5EF4-FFF2-40B4-BE49-F238E27FC236}">
                <a16:creationId xmlns:a16="http://schemas.microsoft.com/office/drawing/2014/main" id="{13AD3E92-31F1-4DDA-9461-D80693FBBA0C}"/>
              </a:ext>
            </a:extLst>
          </p:cNvPr>
          <p:cNvGraphicFramePr>
            <a:graphicFrameLocks/>
          </p:cNvGraphicFramePr>
          <p:nvPr>
            <p:extLst>
              <p:ext uri="{D42A27DB-BD31-4B8C-83A1-F6EECF244321}">
                <p14:modId xmlns:p14="http://schemas.microsoft.com/office/powerpoint/2010/main" val="1055533301"/>
              </p:ext>
            </p:extLst>
          </p:nvPr>
        </p:nvGraphicFramePr>
        <p:xfrm>
          <a:off x="4038602" y="694708"/>
          <a:ext cx="8153397" cy="5972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10004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 HV 2021" id="{F55B0E53-9571-8445-9C94-7E3D2E851CA9}" vid="{38518E51-0E2F-6647-8B08-BADFE0368F2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plate>
  <TotalTime>0</TotalTime>
  <Words>932</Words>
  <Application>Microsoft Office PowerPoint</Application>
  <PresentationFormat>Breitbild</PresentationFormat>
  <Paragraphs>66</Paragraphs>
  <Slides>26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26</vt:i4>
      </vt:variant>
    </vt:vector>
  </HeadingPairs>
  <TitlesOfParts>
    <vt:vector size="30" baseType="lpstr">
      <vt:lpstr>Arial</vt:lpstr>
      <vt:lpstr>Calibri</vt:lpstr>
      <vt:lpstr>Calibri Light</vt:lpstr>
      <vt:lpstr>Office</vt:lpstr>
      <vt:lpstr>SBK  Hauptversammlung  </vt:lpstr>
      <vt:lpstr>Begrüssung</vt:lpstr>
      <vt:lpstr>1. Wahl der Stimmenzähler</vt:lpstr>
      <vt:lpstr>2. Genehmigung des Protokolls der Hauptversammlung 2021</vt:lpstr>
      <vt:lpstr>3. Genehmigung Jahresbericht</vt:lpstr>
      <vt:lpstr>Jahresrechnung:  a) Bilanz 2021</vt:lpstr>
      <vt:lpstr>b) Erfolgs- rechnung 2021</vt:lpstr>
      <vt:lpstr>PowerPoint-Präsentation</vt:lpstr>
      <vt:lpstr>Entwicklung Mitglieder-bestand 2012 - 2021 </vt:lpstr>
      <vt:lpstr>Revisorenbericht </vt:lpstr>
      <vt:lpstr>4. Genehmigung  Jahresrechnung und Revisoren-bericht </vt:lpstr>
      <vt:lpstr>5. Entlastung des Vorstandes </vt:lpstr>
      <vt:lpstr>Budget 2022</vt:lpstr>
      <vt:lpstr>Finanzplan 2023</vt:lpstr>
      <vt:lpstr>6. Genehmigung des Budgets 2022 und des Finanzplans </vt:lpstr>
      <vt:lpstr>A) Bestätigungswahlen </vt:lpstr>
      <vt:lpstr> </vt:lpstr>
      <vt:lpstr>Wahl der Delegierten für 2022 - 2023</vt:lpstr>
      <vt:lpstr>11. Anträge der Mitglieder an die Haupt-versammlung </vt:lpstr>
      <vt:lpstr> 12. Beratung und  Beschlussfassung über Anträge des Vorstandes _____________________________________________________________</vt:lpstr>
      <vt:lpstr>Antrag zur Integration der SBK- Mitglieder des Kantons Glarus in unsere Sektion</vt:lpstr>
      <vt:lpstr> 13. Anträge der Sektion an die  Delegiertenversammlung SBK CH </vt:lpstr>
      <vt:lpstr>Antrag an die Delegiertenver-sammlung zur Abklärung der Möglichkeit einer Vollmitgliedschaft von HCAs im SBK Schweiz durch den Zentralvorstand  Seite 1</vt:lpstr>
      <vt:lpstr>Antrag an die Delegiertenver-sammlung zur Abklärung der Möglichkeit einer Vollmitgliedschaft von HCAs im SBK Schweiz durch den Zentralvorstand  Seite 2</vt:lpstr>
      <vt:lpstr>14 Verschiedenes / Fragen / Diskussion</vt:lpstr>
      <vt:lpstr> Aktuelles aus Geschäftsstelle und Vorstand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SBK  Hauptversammlung  </dc:title>
  <dc:creator>Renate Rutishauser</dc:creator>
  <cp:lastModifiedBy>Hany Küttel | SBK GR</cp:lastModifiedBy>
  <cp:revision>14</cp:revision>
  <dcterms:created xsi:type="dcterms:W3CDTF">2022-03-16T14:29:08Z</dcterms:created>
  <dcterms:modified xsi:type="dcterms:W3CDTF">2022-03-31T11:58:01Z</dcterms:modified>
</cp:coreProperties>
</file>